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283" r:id="rId2"/>
    <p:sldId id="284" r:id="rId3"/>
    <p:sldId id="258" r:id="rId4"/>
    <p:sldId id="260" r:id="rId5"/>
    <p:sldId id="281" r:id="rId6"/>
    <p:sldId id="282" r:id="rId7"/>
    <p:sldId id="270" r:id="rId8"/>
    <p:sldId id="263" r:id="rId9"/>
    <p:sldId id="271" r:id="rId10"/>
    <p:sldId id="272" r:id="rId11"/>
    <p:sldId id="286" r:id="rId12"/>
    <p:sldId id="274" r:id="rId13"/>
    <p:sldId id="275" r:id="rId14"/>
    <p:sldId id="276" r:id="rId15"/>
    <p:sldId id="268" r:id="rId16"/>
    <p:sldId id="278" r:id="rId17"/>
    <p:sldId id="266" r:id="rId18"/>
    <p:sldId id="285" r:id="rId19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6" userDrawn="1">
          <p15:clr>
            <a:srgbClr val="A4A3A4"/>
          </p15:clr>
        </p15:guide>
        <p15:guide id="2" pos="393" userDrawn="1">
          <p15:clr>
            <a:srgbClr val="A4A3A4"/>
          </p15:clr>
        </p15:guide>
        <p15:guide id="3" pos="302" userDrawn="1">
          <p15:clr>
            <a:srgbClr val="A4A3A4"/>
          </p15:clr>
        </p15:guide>
        <p15:guide id="4" pos="7401" userDrawn="1">
          <p15:clr>
            <a:srgbClr val="A4A3A4"/>
          </p15:clr>
        </p15:guide>
        <p15:guide id="5" orient="horz" pos="4020" userDrawn="1">
          <p15:clr>
            <a:srgbClr val="A4A3A4"/>
          </p15:clr>
        </p15:guide>
        <p15:guide id="6" orient="horz" pos="2273" userDrawn="1">
          <p15:clr>
            <a:srgbClr val="A4A3A4"/>
          </p15:clr>
        </p15:guide>
        <p15:guide id="7" pos="3931" userDrawn="1">
          <p15:clr>
            <a:srgbClr val="A4A3A4"/>
          </p15:clr>
        </p15:guide>
        <p15:guide id="8" orient="horz" pos="890" userDrawn="1">
          <p15:clr>
            <a:srgbClr val="A4A3A4"/>
          </p15:clr>
        </p15:guide>
        <p15:guide id="9" orient="horz" pos="663" userDrawn="1">
          <p15:clr>
            <a:srgbClr val="A4A3A4"/>
          </p15:clr>
        </p15:guide>
        <p15:guide id="10" orient="horz" pos="958" userDrawn="1">
          <p15:clr>
            <a:srgbClr val="A4A3A4"/>
          </p15:clr>
        </p15:guide>
        <p15:guide id="11" orient="horz" pos="243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B3B"/>
    <a:srgbClr val="2E75B6"/>
    <a:srgbClr val="771BCD"/>
    <a:srgbClr val="E4D1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73"/>
    <p:restoredTop sz="93918" autoAdjust="0"/>
  </p:normalViewPr>
  <p:slideViewPr>
    <p:cSldViewPr snapToGrid="0" snapToObjects="1">
      <p:cViewPr varScale="1">
        <p:scale>
          <a:sx n="107" d="100"/>
          <a:sy n="107" d="100"/>
        </p:scale>
        <p:origin x="912" y="90"/>
      </p:cViewPr>
      <p:guideLst>
        <p:guide orient="horz" pos="346"/>
        <p:guide pos="393"/>
        <p:guide pos="302"/>
        <p:guide pos="7401"/>
        <p:guide orient="horz" pos="4020"/>
        <p:guide orient="horz" pos="2273"/>
        <p:guide pos="3931"/>
        <p:guide orient="horz" pos="890"/>
        <p:guide orient="horz" pos="663"/>
        <p:guide orient="horz" pos="958"/>
        <p:guide orient="horz" pos="243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CD8DB3-D5E0-4961-B7B6-8874FAF7014A}" type="datetimeFigureOut">
              <a:rPr lang="ru-RU" smtClean="0"/>
              <a:pPr/>
              <a:t>19.04.2021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DD718E-EEFF-41AD-AB11-73C6B8AAE0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79952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DD718E-EEFF-41AD-AB11-73C6B8AAE052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31203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25A24-70A0-ED4E-9AF6-B28F4D3D84E4}" type="datetimeFigureOut">
              <a:rPr lang="en-US" smtClean="0"/>
              <a:pPr/>
              <a:t>4/19/2021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B45A1-4504-ED4B-B7D6-3BB2FFE613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9538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25A24-70A0-ED4E-9AF6-B28F4D3D84E4}" type="datetimeFigureOut">
              <a:rPr lang="en-US" smtClean="0"/>
              <a:pPr/>
              <a:t>4/19/2021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B45A1-4504-ED4B-B7D6-3BB2FFE613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519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25A24-70A0-ED4E-9AF6-B28F4D3D84E4}" type="datetimeFigureOut">
              <a:rPr lang="en-US" smtClean="0"/>
              <a:pPr/>
              <a:t>4/19/2021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B45A1-4504-ED4B-B7D6-3BB2FFE613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685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25A24-70A0-ED4E-9AF6-B28F4D3D84E4}" type="datetimeFigureOut">
              <a:rPr lang="en-US" smtClean="0"/>
              <a:pPr/>
              <a:t>4/19/2021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B45A1-4504-ED4B-B7D6-3BB2FFE613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9621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25A24-70A0-ED4E-9AF6-B28F4D3D84E4}" type="datetimeFigureOut">
              <a:rPr lang="en-US" smtClean="0"/>
              <a:pPr/>
              <a:t>4/19/2021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B45A1-4504-ED4B-B7D6-3BB2FFE613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9360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25A24-70A0-ED4E-9AF6-B28F4D3D84E4}" type="datetimeFigureOut">
              <a:rPr lang="en-US" smtClean="0"/>
              <a:pPr/>
              <a:t>4/19/2021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B45A1-4504-ED4B-B7D6-3BB2FFE613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696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25A24-70A0-ED4E-9AF6-B28F4D3D84E4}" type="datetimeFigureOut">
              <a:rPr lang="en-US" smtClean="0"/>
              <a:pPr/>
              <a:t>4/19/2021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B45A1-4504-ED4B-B7D6-3BB2FFE613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579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25A24-70A0-ED4E-9AF6-B28F4D3D84E4}" type="datetimeFigureOut">
              <a:rPr lang="en-US" smtClean="0"/>
              <a:pPr/>
              <a:t>4/19/2021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B45A1-4504-ED4B-B7D6-3BB2FFE613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933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25A24-70A0-ED4E-9AF6-B28F4D3D84E4}" type="datetimeFigureOut">
              <a:rPr lang="en-US" smtClean="0"/>
              <a:pPr/>
              <a:t>4/19/2021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B45A1-4504-ED4B-B7D6-3BB2FFE613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7688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25A24-70A0-ED4E-9AF6-B28F4D3D84E4}" type="datetimeFigureOut">
              <a:rPr lang="en-US" smtClean="0"/>
              <a:pPr/>
              <a:t>4/19/2021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B45A1-4504-ED4B-B7D6-3BB2FFE613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25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25A24-70A0-ED4E-9AF6-B28F4D3D84E4}" type="datetimeFigureOut">
              <a:rPr lang="en-US" smtClean="0"/>
              <a:pPr/>
              <a:t>4/19/2021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B45A1-4504-ED4B-B7D6-3BB2FFE613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5839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425A24-70A0-ED4E-9AF6-B28F4D3D84E4}" type="datetimeFigureOut">
              <a:rPr lang="en-US" smtClean="0"/>
              <a:pPr/>
              <a:t>4/19/2021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0B45A1-4504-ED4B-B7D6-3BB2FFE613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167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svg"/><Relationship Id="rId3" Type="http://schemas.openxmlformats.org/officeDocument/2006/relationships/image" Target="../media/image68.png"/><Relationship Id="rId7" Type="http://schemas.openxmlformats.org/officeDocument/2006/relationships/image" Target="../media/image72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svg"/><Relationship Id="rId5" Type="http://schemas.openxmlformats.org/officeDocument/2006/relationships/image" Target="../media/image70.png"/><Relationship Id="rId10" Type="http://schemas.openxmlformats.org/officeDocument/2006/relationships/image" Target="../media/image75.svg"/><Relationship Id="rId4" Type="http://schemas.openxmlformats.org/officeDocument/2006/relationships/image" Target="../media/image69.png"/><Relationship Id="rId9" Type="http://schemas.openxmlformats.org/officeDocument/2006/relationships/image" Target="../media/image7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68.png"/><Relationship Id="rId7" Type="http://schemas.openxmlformats.org/officeDocument/2006/relationships/image" Target="../media/image75.svg"/><Relationship Id="rId12" Type="http://schemas.openxmlformats.org/officeDocument/2006/relationships/image" Target="../media/image78.sv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png"/><Relationship Id="rId11" Type="http://schemas.openxmlformats.org/officeDocument/2006/relationships/image" Target="../media/image77.png"/><Relationship Id="rId5" Type="http://schemas.openxmlformats.org/officeDocument/2006/relationships/image" Target="../media/image71.svg"/><Relationship Id="rId10" Type="http://schemas.openxmlformats.org/officeDocument/2006/relationships/image" Target="../media/image76.png"/><Relationship Id="rId4" Type="http://schemas.openxmlformats.org/officeDocument/2006/relationships/image" Target="../media/image70.png"/><Relationship Id="rId9" Type="http://schemas.openxmlformats.org/officeDocument/2006/relationships/image" Target="../media/image73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svg"/><Relationship Id="rId13" Type="http://schemas.openxmlformats.org/officeDocument/2006/relationships/image" Target="../media/image90.png"/><Relationship Id="rId3" Type="http://schemas.openxmlformats.org/officeDocument/2006/relationships/image" Target="../media/image80.png"/><Relationship Id="rId7" Type="http://schemas.openxmlformats.org/officeDocument/2006/relationships/image" Target="../media/image84.png"/><Relationship Id="rId12" Type="http://schemas.openxmlformats.org/officeDocument/2006/relationships/image" Target="../media/image89.sv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3.svg"/><Relationship Id="rId11" Type="http://schemas.openxmlformats.org/officeDocument/2006/relationships/image" Target="../media/image88.png"/><Relationship Id="rId5" Type="http://schemas.openxmlformats.org/officeDocument/2006/relationships/image" Target="../media/image82.png"/><Relationship Id="rId10" Type="http://schemas.openxmlformats.org/officeDocument/2006/relationships/image" Target="../media/image87.svg"/><Relationship Id="rId4" Type="http://schemas.openxmlformats.org/officeDocument/2006/relationships/image" Target="../media/image81.svg"/><Relationship Id="rId9" Type="http://schemas.openxmlformats.org/officeDocument/2006/relationships/image" Target="../media/image8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svg"/><Relationship Id="rId3" Type="http://schemas.openxmlformats.org/officeDocument/2006/relationships/image" Target="../media/image92.png"/><Relationship Id="rId7" Type="http://schemas.openxmlformats.org/officeDocument/2006/relationships/image" Target="../media/image96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5.png"/><Relationship Id="rId5" Type="http://schemas.openxmlformats.org/officeDocument/2006/relationships/image" Target="../media/image94.svg"/><Relationship Id="rId4" Type="http://schemas.openxmlformats.org/officeDocument/2006/relationships/image" Target="../media/image9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13" Type="http://schemas.openxmlformats.org/officeDocument/2006/relationships/image" Target="../media/image106.png"/><Relationship Id="rId3" Type="http://schemas.openxmlformats.org/officeDocument/2006/relationships/image" Target="../media/image98.png"/><Relationship Id="rId7" Type="http://schemas.openxmlformats.org/officeDocument/2006/relationships/image" Target="../media/image56.svg"/><Relationship Id="rId12" Type="http://schemas.openxmlformats.org/officeDocument/2006/relationships/image" Target="../media/image105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11" Type="http://schemas.openxmlformats.org/officeDocument/2006/relationships/image" Target="../media/image104.svg"/><Relationship Id="rId5" Type="http://schemas.openxmlformats.org/officeDocument/2006/relationships/image" Target="../media/image100.svg"/><Relationship Id="rId10" Type="http://schemas.openxmlformats.org/officeDocument/2006/relationships/image" Target="../media/image103.png"/><Relationship Id="rId4" Type="http://schemas.openxmlformats.org/officeDocument/2006/relationships/image" Target="../media/image99.png"/><Relationship Id="rId9" Type="http://schemas.openxmlformats.org/officeDocument/2006/relationships/image" Target="../media/image102.svg"/><Relationship Id="rId14" Type="http://schemas.openxmlformats.org/officeDocument/2006/relationships/image" Target="../media/image107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png"/><Relationship Id="rId3" Type="http://schemas.openxmlformats.org/officeDocument/2006/relationships/image" Target="../media/image109.png"/><Relationship Id="rId7" Type="http://schemas.openxmlformats.org/officeDocument/2006/relationships/image" Target="../media/image56.sv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111.svg"/><Relationship Id="rId4" Type="http://schemas.openxmlformats.org/officeDocument/2006/relationships/image" Target="../media/image110.png"/><Relationship Id="rId9" Type="http://schemas.openxmlformats.org/officeDocument/2006/relationships/image" Target="../media/image113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13" Type="http://schemas.openxmlformats.org/officeDocument/2006/relationships/image" Target="../media/image121.svg"/><Relationship Id="rId3" Type="http://schemas.openxmlformats.org/officeDocument/2006/relationships/image" Target="../media/image115.png"/><Relationship Id="rId7" Type="http://schemas.openxmlformats.org/officeDocument/2006/relationships/image" Target="../media/image119.png"/><Relationship Id="rId12" Type="http://schemas.openxmlformats.org/officeDocument/2006/relationships/image" Target="../media/image120.png"/><Relationship Id="rId17" Type="http://schemas.openxmlformats.org/officeDocument/2006/relationships/image" Target="../media/image85.svg"/><Relationship Id="rId2" Type="http://schemas.openxmlformats.org/officeDocument/2006/relationships/image" Target="../media/image114.png"/><Relationship Id="rId16" Type="http://schemas.openxmlformats.org/officeDocument/2006/relationships/image" Target="../media/image1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8.png"/><Relationship Id="rId11" Type="http://schemas.openxmlformats.org/officeDocument/2006/relationships/image" Target="../media/image78.svg"/><Relationship Id="rId5" Type="http://schemas.openxmlformats.org/officeDocument/2006/relationships/image" Target="../media/image117.svg"/><Relationship Id="rId15" Type="http://schemas.openxmlformats.org/officeDocument/2006/relationships/image" Target="../media/image123.png"/><Relationship Id="rId10" Type="http://schemas.openxmlformats.org/officeDocument/2006/relationships/image" Target="../media/image77.png"/><Relationship Id="rId4" Type="http://schemas.openxmlformats.org/officeDocument/2006/relationships/image" Target="../media/image116.png"/><Relationship Id="rId9" Type="http://schemas.openxmlformats.org/officeDocument/2006/relationships/image" Target="../media/image102.svg"/><Relationship Id="rId14" Type="http://schemas.openxmlformats.org/officeDocument/2006/relationships/image" Target="../media/image12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Relationship Id="rId9" Type="http://schemas.openxmlformats.org/officeDocument/2006/relationships/image" Target="../media/image14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8.png"/><Relationship Id="rId7" Type="http://schemas.openxmlformats.org/officeDocument/2006/relationships/image" Target="../media/image19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Relationship Id="rId9" Type="http://schemas.openxmlformats.org/officeDocument/2006/relationships/image" Target="../media/image21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svg"/><Relationship Id="rId3" Type="http://schemas.openxmlformats.org/officeDocument/2006/relationships/image" Target="../media/image23.png"/><Relationship Id="rId7" Type="http://schemas.openxmlformats.org/officeDocument/2006/relationships/image" Target="../media/image27.svg"/><Relationship Id="rId12" Type="http://schemas.openxmlformats.org/officeDocument/2006/relationships/image" Target="../media/image32.png"/><Relationship Id="rId2" Type="http://schemas.openxmlformats.org/officeDocument/2006/relationships/image" Target="../media/image22.png"/><Relationship Id="rId16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11" Type="http://schemas.openxmlformats.org/officeDocument/2006/relationships/image" Target="../media/image31.svg"/><Relationship Id="rId5" Type="http://schemas.openxmlformats.org/officeDocument/2006/relationships/image" Target="../media/image25.svg"/><Relationship Id="rId15" Type="http://schemas.openxmlformats.org/officeDocument/2006/relationships/image" Target="../media/image35.sv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svg"/><Relationship Id="rId14" Type="http://schemas.openxmlformats.org/officeDocument/2006/relationships/image" Target="../media/image3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41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svg"/><Relationship Id="rId4" Type="http://schemas.openxmlformats.org/officeDocument/2006/relationships/image" Target="../media/image3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55.png"/><Relationship Id="rId3" Type="http://schemas.openxmlformats.org/officeDocument/2006/relationships/image" Target="../media/image45.png"/><Relationship Id="rId7" Type="http://schemas.openxmlformats.org/officeDocument/2006/relationships/image" Target="../media/image49.svg"/><Relationship Id="rId12" Type="http://schemas.openxmlformats.org/officeDocument/2006/relationships/image" Target="../media/image54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11" Type="http://schemas.openxmlformats.org/officeDocument/2006/relationships/image" Target="../media/image53.svg"/><Relationship Id="rId5" Type="http://schemas.openxmlformats.org/officeDocument/2006/relationships/image" Target="../media/image47.svg"/><Relationship Id="rId15" Type="http://schemas.openxmlformats.org/officeDocument/2006/relationships/image" Target="../media/image57.png"/><Relationship Id="rId10" Type="http://schemas.openxmlformats.org/officeDocument/2006/relationships/image" Target="../media/image52.png"/><Relationship Id="rId4" Type="http://schemas.openxmlformats.org/officeDocument/2006/relationships/image" Target="../media/image46.png"/><Relationship Id="rId9" Type="http://schemas.openxmlformats.org/officeDocument/2006/relationships/image" Target="../media/image51.svg"/><Relationship Id="rId14" Type="http://schemas.openxmlformats.org/officeDocument/2006/relationships/image" Target="../media/image56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sv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svg"/><Relationship Id="rId5" Type="http://schemas.openxmlformats.org/officeDocument/2006/relationships/image" Target="../media/image61.png"/><Relationship Id="rId10" Type="http://schemas.openxmlformats.org/officeDocument/2006/relationships/image" Target="../media/image66.svg"/><Relationship Id="rId4" Type="http://schemas.openxmlformats.org/officeDocument/2006/relationships/image" Target="../media/image60.png"/><Relationship Id="rId9" Type="http://schemas.openxmlformats.org/officeDocument/2006/relationships/image" Target="../media/image6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0F5B972-0A61-4EDD-BDE4-534E78EE67B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8" y="0"/>
            <a:ext cx="12180722" cy="6858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5418995-FB08-4558-B7C9-92E13F8B5CF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380" y="262260"/>
            <a:ext cx="1652770" cy="82671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0E03EF7-2EF2-4C51-9B0D-53C9D190D8B6}"/>
              </a:ext>
            </a:extLst>
          </p:cNvPr>
          <p:cNvSpPr txBox="1"/>
          <p:nvPr/>
        </p:nvSpPr>
        <p:spPr>
          <a:xfrm>
            <a:off x="528853" y="6135529"/>
            <a:ext cx="656299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solidFill>
                  <a:schemeClr val="bg1">
                    <a:lumMod val="65000"/>
                  </a:schemeClr>
                </a:solidFill>
                <a:latin typeface="Montserrat Medium" panose="00000600000000000000" pitchFamily="2" charset="-52"/>
                <a:ea typeface="Montserrat" charset="0"/>
                <a:cs typeface="Montserrat" charset="0"/>
              </a:rPr>
              <a:t>Красноярск, 2021 год</a:t>
            </a:r>
            <a:endParaRPr lang="en-US" sz="1000" dirty="0">
              <a:solidFill>
                <a:schemeClr val="bg1">
                  <a:lumMod val="65000"/>
                </a:schemeClr>
              </a:solidFill>
              <a:latin typeface="Montserrat Medium" panose="00000600000000000000" pitchFamily="2" charset="-52"/>
              <a:ea typeface="Montserrat" charset="0"/>
              <a:cs typeface="Montserrat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913D567-B3E2-400E-9D11-D4AE935BCA4C}"/>
              </a:ext>
            </a:extLst>
          </p:cNvPr>
          <p:cNvSpPr txBox="1"/>
          <p:nvPr/>
        </p:nvSpPr>
        <p:spPr>
          <a:xfrm>
            <a:off x="528853" y="3104418"/>
            <a:ext cx="62291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Управление рынком труда – государственная функция </a:t>
            </a:r>
          </a:p>
        </p:txBody>
      </p:sp>
    </p:spTree>
    <p:extLst>
      <p:ext uri="{BB962C8B-B14F-4D97-AF65-F5344CB8AC3E}">
        <p14:creationId xmlns:p14="http://schemas.microsoft.com/office/powerpoint/2010/main" val="40161537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 24" descr="город2.pn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1273968"/>
            <a:ext cx="12192000" cy="5590538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98290E48-08F9-4FDB-B3B2-6D1F10008A82}"/>
              </a:ext>
            </a:extLst>
          </p:cNvPr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>
          <a:xfrm>
            <a:off x="7844721" y="3415066"/>
            <a:ext cx="4182688" cy="3449440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4A10A6FB-A738-46F2-951E-1FA45F5AF91B}"/>
              </a:ext>
            </a:extLst>
          </p:cNvPr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>
          <a:xfrm>
            <a:off x="3948954" y="3407095"/>
            <a:ext cx="4182688" cy="3457411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1DDF2500-572E-4C9D-96FB-9D1482D56B73}"/>
              </a:ext>
            </a:extLst>
          </p:cNvPr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>
          <a:xfrm>
            <a:off x="7631" y="3416473"/>
            <a:ext cx="4182688" cy="3448033"/>
          </a:xfrm>
          <a:prstGeom prst="rect">
            <a:avLst/>
          </a:prstGeom>
        </p:spPr>
      </p:pic>
      <p:sp>
        <p:nvSpPr>
          <p:cNvPr id="5" name="Rectangle 5">
            <a:extLst>
              <a:ext uri="{FF2B5EF4-FFF2-40B4-BE49-F238E27FC236}">
                <a16:creationId xmlns:a16="http://schemas.microsoft.com/office/drawing/2014/main" id="{5C54817B-937D-4441-85E9-5E441EAE7919}"/>
              </a:ext>
            </a:extLst>
          </p:cNvPr>
          <p:cNvSpPr/>
          <p:nvPr/>
        </p:nvSpPr>
        <p:spPr>
          <a:xfrm>
            <a:off x="479425" y="0"/>
            <a:ext cx="45719" cy="549275"/>
          </a:xfrm>
          <a:prstGeom prst="rect">
            <a:avLst/>
          </a:prstGeom>
          <a:solidFill>
            <a:srgbClr val="FF3B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342F8F4-67D0-46CA-AE41-4E647237C66D}"/>
              </a:ext>
            </a:extLst>
          </p:cNvPr>
          <p:cNvSpPr txBox="1"/>
          <p:nvPr/>
        </p:nvSpPr>
        <p:spPr>
          <a:xfrm>
            <a:off x="514634" y="666833"/>
            <a:ext cx="112344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2800" b="1" dirty="0">
                <a:solidFill>
                  <a:srgbClr val="FF3B3B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Создание цифрового центра ситуационного мониторинга</a:t>
            </a:r>
            <a:endParaRPr lang="en-US" sz="2800" b="1" dirty="0">
              <a:solidFill>
                <a:srgbClr val="FF3B3B"/>
              </a:solidFill>
              <a:latin typeface="Montserrat" panose="00000500000000000000" pitchFamily="2" charset="-52"/>
              <a:ea typeface="Montserrat" charset="0"/>
              <a:cs typeface="Montserrat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FFC4E56-DA06-49E8-81C5-4E1A9DF88990}"/>
              </a:ext>
            </a:extLst>
          </p:cNvPr>
          <p:cNvSpPr txBox="1"/>
          <p:nvPr/>
        </p:nvSpPr>
        <p:spPr>
          <a:xfrm>
            <a:off x="502283" y="1673710"/>
            <a:ext cx="112344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/>
              </a:rPr>
              <a:t>Центр ситуационного мониторинга является цифровым двойником системы управления рынком труда Красноярского края</a:t>
            </a:r>
          </a:p>
          <a:p>
            <a:r>
              <a:rPr lang="ru-RU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 Medium" panose="00000600000000000000" pitchFamily="2" charset="-52"/>
              </a:rPr>
              <a:t> 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9DD0CF7-C7A9-4956-BD8E-E6DCE06DDF7E}"/>
              </a:ext>
            </a:extLst>
          </p:cNvPr>
          <p:cNvSpPr/>
          <p:nvPr/>
        </p:nvSpPr>
        <p:spPr>
          <a:xfrm>
            <a:off x="3636594" y="2773953"/>
            <a:ext cx="499053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3B3B"/>
                </a:solidFill>
                <a:latin typeface="Montserrat" panose="00000500000000000000" pitchFamily="2" charset="-52"/>
              </a:rPr>
              <a:t>Возможности цифрового центра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DC69DE9-8929-4BE2-9E90-EEB12CB64880}"/>
              </a:ext>
            </a:extLst>
          </p:cNvPr>
          <p:cNvSpPr/>
          <p:nvPr/>
        </p:nvSpPr>
        <p:spPr>
          <a:xfrm>
            <a:off x="364435" y="5257876"/>
            <a:ext cx="3762136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</a:rPr>
              <a:t>формирование системы управления трудовыми ресурсами  муниципальных образований в соответствии с изменениями кадровой потребности региональной экономики с учетом планов и программ инвестиционно-инновационного развития Красноярского края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507DA016-9927-4EEE-9FD7-0E7FD9F9DBD0}"/>
              </a:ext>
            </a:extLst>
          </p:cNvPr>
          <p:cNvSpPr/>
          <p:nvPr/>
        </p:nvSpPr>
        <p:spPr>
          <a:xfrm>
            <a:off x="4460097" y="5281569"/>
            <a:ext cx="3343528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</a:rPr>
              <a:t>формирование прогноза распределения трудовых ресурсов по муниципальным образованиям, отраслям экономики, отдельным инвестиционным проектам</a:t>
            </a:r>
            <a:endParaRPr lang="ru-RU" sz="1200" b="1" dirty="0">
              <a:solidFill>
                <a:schemeClr val="tx1">
                  <a:lumMod val="85000"/>
                  <a:lumOff val="15000"/>
                </a:schemeClr>
              </a:solidFill>
              <a:latin typeface="Montserrat" panose="00000500000000000000" pitchFamily="2" charset="-52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33436F3B-2011-486D-8CB2-C841C30378B7}"/>
              </a:ext>
            </a:extLst>
          </p:cNvPr>
          <p:cNvSpPr/>
          <p:nvPr/>
        </p:nvSpPr>
        <p:spPr>
          <a:xfrm>
            <a:off x="8277643" y="5259308"/>
            <a:ext cx="350840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</a:rPr>
              <a:t>оперативное реагирование и влияние на изменение структуры профессионально-квалификационного состава, определение точек риска на рынке труда</a:t>
            </a: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8DC9D52A-85C5-4336-B3B0-9C111C02B82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932181" y="4053471"/>
            <a:ext cx="581973" cy="576211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104DFBEE-D5CC-450B-B0B4-E51E65A654C5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808723" y="4111300"/>
            <a:ext cx="601198" cy="546896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51FB0F32-5110-41FA-A826-AA862611C3ED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779037" y="4098724"/>
            <a:ext cx="570571" cy="602269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F2FC6B02-BDF1-4D61-BCD1-72FBE9A08B3C}"/>
              </a:ext>
            </a:extLst>
          </p:cNvPr>
          <p:cNvSpPr txBox="1"/>
          <p:nvPr/>
        </p:nvSpPr>
        <p:spPr>
          <a:xfrm>
            <a:off x="525144" y="319663"/>
            <a:ext cx="39120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>
                <a:solidFill>
                  <a:srgbClr val="FF0000"/>
                </a:solidFill>
                <a:latin typeface="Montserrat" charset="0"/>
                <a:ea typeface="Montserrat" charset="0"/>
                <a:cs typeface="Montserrat" charset="0"/>
              </a:rPr>
              <a:t>10</a:t>
            </a:r>
            <a:endParaRPr lang="en-US" sz="1100" b="1" dirty="0">
              <a:solidFill>
                <a:srgbClr val="FF0000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74752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 24" descr="город2.pn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1273968"/>
            <a:ext cx="12192000" cy="5590538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1DDF2500-572E-4C9D-96FB-9D1482D56B73}"/>
              </a:ext>
            </a:extLst>
          </p:cNvPr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>
          <a:xfrm>
            <a:off x="11450" y="3665472"/>
            <a:ext cx="2436456" cy="2008512"/>
          </a:xfrm>
          <a:prstGeom prst="rect">
            <a:avLst/>
          </a:prstGeom>
        </p:spPr>
      </p:pic>
      <p:sp>
        <p:nvSpPr>
          <p:cNvPr id="5" name="Rectangle 5">
            <a:extLst>
              <a:ext uri="{FF2B5EF4-FFF2-40B4-BE49-F238E27FC236}">
                <a16:creationId xmlns:a16="http://schemas.microsoft.com/office/drawing/2014/main" id="{5C54817B-937D-4441-85E9-5E441EAE7919}"/>
              </a:ext>
            </a:extLst>
          </p:cNvPr>
          <p:cNvSpPr/>
          <p:nvPr/>
        </p:nvSpPr>
        <p:spPr>
          <a:xfrm>
            <a:off x="479425" y="0"/>
            <a:ext cx="45719" cy="549275"/>
          </a:xfrm>
          <a:prstGeom prst="rect">
            <a:avLst/>
          </a:prstGeom>
          <a:solidFill>
            <a:srgbClr val="FF3B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342F8F4-67D0-46CA-AE41-4E647237C66D}"/>
              </a:ext>
            </a:extLst>
          </p:cNvPr>
          <p:cNvSpPr txBox="1"/>
          <p:nvPr/>
        </p:nvSpPr>
        <p:spPr>
          <a:xfrm>
            <a:off x="514634" y="666833"/>
            <a:ext cx="112344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2800" b="1" dirty="0">
                <a:solidFill>
                  <a:srgbClr val="FF3B3B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Цифровой центр кадрового обеспечения инвестиционных проектов</a:t>
            </a:r>
            <a:endParaRPr lang="en-US" sz="2800" b="1" dirty="0">
              <a:solidFill>
                <a:srgbClr val="FF3B3B"/>
              </a:solidFill>
              <a:latin typeface="Montserrat" panose="00000500000000000000" pitchFamily="2" charset="-52"/>
              <a:ea typeface="Montserrat" charset="0"/>
              <a:cs typeface="Montserrat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FFC4E56-DA06-49E8-81C5-4E1A9DF88990}"/>
              </a:ext>
            </a:extLst>
          </p:cNvPr>
          <p:cNvSpPr txBox="1"/>
          <p:nvPr/>
        </p:nvSpPr>
        <p:spPr>
          <a:xfrm>
            <a:off x="502283" y="1673710"/>
            <a:ext cx="1152512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/>
              </a:rPr>
              <a:t>Цифровой центр кадрового обеспечения – это платформа для реализации мер по отбору, формированию кадрового резерва, оценки соискателей для трудоустройства, организации взаимодействиями с предприятиями в вопросах кадрового обеспечения инвестиционных проектов</a:t>
            </a:r>
          </a:p>
          <a:p>
            <a:endParaRPr lang="ru-RU" sz="2000" b="1" dirty="0">
              <a:solidFill>
                <a:schemeClr val="tx1">
                  <a:lumMod val="85000"/>
                  <a:lumOff val="15000"/>
                </a:schemeClr>
              </a:solidFill>
              <a:latin typeface="Montserrat"/>
            </a:endParaRPr>
          </a:p>
          <a:p>
            <a:r>
              <a:rPr lang="ru-RU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 Medium" panose="00000600000000000000" pitchFamily="2" charset="-52"/>
              </a:rPr>
              <a:t> 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9DD0CF7-C7A9-4956-BD8E-E6DCE06DDF7E}"/>
              </a:ext>
            </a:extLst>
          </p:cNvPr>
          <p:cNvSpPr/>
          <p:nvPr/>
        </p:nvSpPr>
        <p:spPr>
          <a:xfrm>
            <a:off x="3624242" y="3014956"/>
            <a:ext cx="499053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3B3B"/>
                </a:solidFill>
                <a:latin typeface="Montserrat" panose="00000500000000000000" pitchFamily="2" charset="-52"/>
              </a:rPr>
              <a:t>Возможности цифрового центра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DC69DE9-8929-4BE2-9E90-EEB12CB64880}"/>
              </a:ext>
            </a:extLst>
          </p:cNvPr>
          <p:cNvSpPr/>
          <p:nvPr/>
        </p:nvSpPr>
        <p:spPr>
          <a:xfrm>
            <a:off x="356655" y="4885372"/>
            <a:ext cx="191018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</a:rPr>
              <a:t>Создание резюме по шаблону</a:t>
            </a: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8DC9D52A-85C5-4336-B3B0-9C111C02B82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10059" y="4012444"/>
            <a:ext cx="413943" cy="40984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F2FC6B02-BDF1-4D61-BCD1-72FBE9A08B3C}"/>
              </a:ext>
            </a:extLst>
          </p:cNvPr>
          <p:cNvSpPr txBox="1"/>
          <p:nvPr/>
        </p:nvSpPr>
        <p:spPr>
          <a:xfrm>
            <a:off x="525144" y="319663"/>
            <a:ext cx="39120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>
                <a:solidFill>
                  <a:srgbClr val="FF0000"/>
                </a:solidFill>
                <a:latin typeface="Montserrat" charset="0"/>
                <a:ea typeface="Montserrat" charset="0"/>
                <a:cs typeface="Montserrat" charset="0"/>
              </a:rPr>
              <a:t>11</a:t>
            </a:r>
            <a:endParaRPr lang="en-US" sz="1100" b="1" dirty="0">
              <a:solidFill>
                <a:srgbClr val="FF0000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31400CEE-00DE-4F49-B983-2F5072BDB00A}"/>
              </a:ext>
            </a:extLst>
          </p:cNvPr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>
          <a:xfrm>
            <a:off x="2411907" y="3665472"/>
            <a:ext cx="2436456" cy="2008512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9DBAA4EA-8A3B-4787-A4CB-40F59749DE8F}"/>
              </a:ext>
            </a:extLst>
          </p:cNvPr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>
          <a:xfrm>
            <a:off x="4773566" y="3665472"/>
            <a:ext cx="2436456" cy="2008512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E38C1FBD-5526-429A-97EF-3ADC224145BE}"/>
              </a:ext>
            </a:extLst>
          </p:cNvPr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>
          <a:xfrm>
            <a:off x="7174023" y="3665472"/>
            <a:ext cx="2436456" cy="2008512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6B4A2E89-F114-4CC4-B51F-61250DD38D7C}"/>
              </a:ext>
            </a:extLst>
          </p:cNvPr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>
          <a:xfrm>
            <a:off x="9610479" y="3662930"/>
            <a:ext cx="2436456" cy="2008512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93A4CAD3-AD73-4D8F-B8F7-F396EE2DC11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860973" y="3979477"/>
            <a:ext cx="403873" cy="426310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92E44B04-B23E-483C-9882-0B17F74AC0BD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230089" y="4029614"/>
            <a:ext cx="447137" cy="406751"/>
          </a:xfrm>
          <a:prstGeom prst="rect">
            <a:avLst/>
          </a:prstGeom>
        </p:spPr>
      </p:pic>
      <p:pic>
        <p:nvPicPr>
          <p:cNvPr id="33" name="Рисунок 32" descr="9784 [преобразованный]-02.png">
            <a:extLst>
              <a:ext uri="{FF2B5EF4-FFF2-40B4-BE49-F238E27FC236}">
                <a16:creationId xmlns:a16="http://schemas.microsoft.com/office/drawing/2014/main" id="{1C645113-7FD9-4252-8AFC-1C91622058F3}"/>
              </a:ext>
            </a:extLst>
          </p:cNvPr>
          <p:cNvPicPr>
            <a:picLocks noChangeAspect="1"/>
          </p:cNvPicPr>
          <p:nvPr/>
        </p:nvPicPr>
        <p:blipFill>
          <a:blip r:embed="rId10" cstate="screen"/>
          <a:stretch>
            <a:fillRect/>
          </a:stretch>
        </p:blipFill>
        <p:spPr>
          <a:xfrm>
            <a:off x="10593970" y="3970791"/>
            <a:ext cx="649932" cy="465732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380967B4-3471-4DF4-A085-CB106D0F920C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489059" y="4001166"/>
            <a:ext cx="413943" cy="413943"/>
          </a:xfrm>
          <a:prstGeom prst="rect">
            <a:avLst/>
          </a:prstGeom>
        </p:spPr>
      </p:pic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55DA44E9-17F7-4D59-9D14-58A4898B711D}"/>
              </a:ext>
            </a:extLst>
          </p:cNvPr>
          <p:cNvSpPr/>
          <p:nvPr/>
        </p:nvSpPr>
        <p:spPr>
          <a:xfrm>
            <a:off x="9963842" y="4877395"/>
            <a:ext cx="191018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</a:rPr>
              <a:t>Проведение веб-собеседований</a:t>
            </a:r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830D0F47-B544-4963-84FB-438A7DE37DB4}"/>
              </a:ext>
            </a:extLst>
          </p:cNvPr>
          <p:cNvSpPr/>
          <p:nvPr/>
        </p:nvSpPr>
        <p:spPr>
          <a:xfrm>
            <a:off x="7498563" y="4877395"/>
            <a:ext cx="191018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</a:rPr>
              <a:t>Формирование карты компетенций</a:t>
            </a:r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42715A65-1700-40CA-A481-E462ECD2A5FF}"/>
              </a:ext>
            </a:extLst>
          </p:cNvPr>
          <p:cNvSpPr/>
          <p:nvPr/>
        </p:nvSpPr>
        <p:spPr>
          <a:xfrm>
            <a:off x="5107815" y="4877396"/>
            <a:ext cx="191018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</a:rPr>
              <a:t>Доступ к банку вакансий</a:t>
            </a: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365B1CB0-CF75-45E9-9157-119414D1840F}"/>
              </a:ext>
            </a:extLst>
          </p:cNvPr>
          <p:cNvSpPr/>
          <p:nvPr/>
        </p:nvSpPr>
        <p:spPr>
          <a:xfrm>
            <a:off x="2746261" y="4882083"/>
            <a:ext cx="191018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</a:rPr>
              <a:t>Онлайн-тестирование</a:t>
            </a:r>
          </a:p>
        </p:txBody>
      </p:sp>
    </p:spTree>
    <p:extLst>
      <p:ext uri="{BB962C8B-B14F-4D97-AF65-F5344CB8AC3E}">
        <p14:creationId xmlns:p14="http://schemas.microsoft.com/office/powerpoint/2010/main" val="42468649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Рисунок 26" descr="люди2.pn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1267462"/>
            <a:ext cx="12192000" cy="5590538"/>
          </a:xfrm>
          <a:prstGeom prst="rect">
            <a:avLst/>
          </a:prstGeom>
        </p:spPr>
      </p:pic>
      <p:sp>
        <p:nvSpPr>
          <p:cNvPr id="5" name="Rectangle 5">
            <a:extLst>
              <a:ext uri="{FF2B5EF4-FFF2-40B4-BE49-F238E27FC236}">
                <a16:creationId xmlns:a16="http://schemas.microsoft.com/office/drawing/2014/main" id="{51F080AE-9498-4C9D-A348-25117B0A9799}"/>
              </a:ext>
            </a:extLst>
          </p:cNvPr>
          <p:cNvSpPr/>
          <p:nvPr/>
        </p:nvSpPr>
        <p:spPr>
          <a:xfrm>
            <a:off x="479425" y="0"/>
            <a:ext cx="45719" cy="549275"/>
          </a:xfrm>
          <a:prstGeom prst="rect">
            <a:avLst/>
          </a:prstGeom>
          <a:solidFill>
            <a:srgbClr val="FF3B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3B3B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5A80982-0037-4F95-9FA5-25A6E5EF8430}"/>
              </a:ext>
            </a:extLst>
          </p:cNvPr>
          <p:cNvSpPr txBox="1"/>
          <p:nvPr/>
        </p:nvSpPr>
        <p:spPr>
          <a:xfrm>
            <a:off x="514634" y="666833"/>
            <a:ext cx="112344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FF3B3B"/>
                </a:solidFill>
                <a:latin typeface="Montserrat" panose="00000500000000000000" pitchFamily="2" charset="-52"/>
              </a:rPr>
              <a:t>Повышение численности трудовых ресурсов </a:t>
            </a:r>
            <a:br>
              <a:rPr lang="ru-RU" sz="2800" b="1" dirty="0">
                <a:solidFill>
                  <a:srgbClr val="FF3B3B"/>
                </a:solidFill>
                <a:latin typeface="Montserrat" panose="00000500000000000000" pitchFamily="2" charset="-52"/>
              </a:rPr>
            </a:br>
            <a:r>
              <a:rPr lang="ru-RU" sz="2800" b="1" dirty="0">
                <a:solidFill>
                  <a:srgbClr val="FF3B3B"/>
                </a:solidFill>
                <a:latin typeface="Montserrat" panose="00000500000000000000" pitchFamily="2" charset="-52"/>
              </a:rPr>
              <a:t>в регионе и их эффективное использование</a:t>
            </a:r>
            <a:endParaRPr lang="en-US" sz="2800" b="1" dirty="0">
              <a:solidFill>
                <a:srgbClr val="FF3B3B"/>
              </a:solidFill>
              <a:latin typeface="Montserrat" panose="00000500000000000000" pitchFamily="2" charset="-52"/>
              <a:ea typeface="Montserrat" charset="0"/>
              <a:cs typeface="Montserrat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5AB6CCD-71D3-4458-B977-114F97684EB4}"/>
              </a:ext>
            </a:extLst>
          </p:cNvPr>
          <p:cNvSpPr txBox="1"/>
          <p:nvPr/>
        </p:nvSpPr>
        <p:spPr>
          <a:xfrm>
            <a:off x="1105460" y="4513309"/>
            <a:ext cx="247632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Montserrat" panose="00000500000000000000" pitchFamily="2" charset="-52"/>
              </a:rPr>
              <a:t>Мониторинг, анализ </a:t>
            </a:r>
          </a:p>
          <a:p>
            <a:r>
              <a:rPr lang="ru-RU" sz="1400" b="1" dirty="0">
                <a:latin typeface="Montserrat" panose="00000500000000000000" pitchFamily="2" charset="-52"/>
              </a:rPr>
              <a:t>и прогнозирование рынка труда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D43A8B8-F366-4B58-B06E-A3B3D15DCB3C}"/>
              </a:ext>
            </a:extLst>
          </p:cNvPr>
          <p:cNvSpPr txBox="1"/>
          <p:nvPr/>
        </p:nvSpPr>
        <p:spPr>
          <a:xfrm>
            <a:off x="3282389" y="4519295"/>
            <a:ext cx="19704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Montserrat" panose="00000500000000000000" pitchFamily="2" charset="-52"/>
              </a:rPr>
              <a:t>Повышение территориальной трудовой мобильности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3846E1C-16D2-4D45-859E-D7FDB52B1441}"/>
              </a:ext>
            </a:extLst>
          </p:cNvPr>
          <p:cNvSpPr txBox="1"/>
          <p:nvPr/>
        </p:nvSpPr>
        <p:spPr>
          <a:xfrm>
            <a:off x="9356732" y="4525072"/>
            <a:ext cx="231646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Montserrat" panose="00000500000000000000" pitchFamily="2" charset="-52"/>
              </a:rPr>
              <a:t>Повышение производительности труда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8246757-2064-4D54-BEC1-68EA9BBA365C}"/>
              </a:ext>
            </a:extLst>
          </p:cNvPr>
          <p:cNvSpPr txBox="1"/>
          <p:nvPr/>
        </p:nvSpPr>
        <p:spPr>
          <a:xfrm>
            <a:off x="5517943" y="4520843"/>
            <a:ext cx="197046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Montserrat" panose="00000500000000000000" pitchFamily="2" charset="-52"/>
              </a:rPr>
              <a:t>Легализация трудовых отношений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E93617A-D915-4444-87AE-CFF70EC22D79}"/>
              </a:ext>
            </a:extLst>
          </p:cNvPr>
          <p:cNvSpPr txBox="1"/>
          <p:nvPr/>
        </p:nvSpPr>
        <p:spPr>
          <a:xfrm>
            <a:off x="7714578" y="4519442"/>
            <a:ext cx="164215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Montserrat" panose="00000500000000000000" pitchFamily="2" charset="-52"/>
              </a:rPr>
              <a:t>Содействие занятости инвалидов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F16C39E-3CC4-4A50-9E28-C4353453E7BF}"/>
              </a:ext>
            </a:extLst>
          </p:cNvPr>
          <p:cNvSpPr txBox="1"/>
          <p:nvPr/>
        </p:nvSpPr>
        <p:spPr>
          <a:xfrm>
            <a:off x="528853" y="6381750"/>
            <a:ext cx="656299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solidFill>
                  <a:schemeClr val="bg1">
                    <a:lumMod val="65000"/>
                  </a:schemeClr>
                </a:solidFill>
                <a:latin typeface="Montserrat Medium" panose="00000600000000000000" pitchFamily="2" charset="-52"/>
                <a:ea typeface="Montserrat" charset="0"/>
                <a:cs typeface="Montserrat" charset="0"/>
              </a:rPr>
              <a:t>Красноярск, 2021 год</a:t>
            </a:r>
            <a:endParaRPr lang="en-US" sz="1000" dirty="0">
              <a:solidFill>
                <a:schemeClr val="bg1">
                  <a:lumMod val="65000"/>
                </a:schemeClr>
              </a:solidFill>
              <a:latin typeface="Montserrat Medium" panose="00000600000000000000" pitchFamily="2" charset="-52"/>
              <a:ea typeface="Montserrat" charset="0"/>
              <a:cs typeface="Montserrat" charset="0"/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1139071" y="2205797"/>
            <a:ext cx="1972797" cy="1972797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1" name="Рисунок 100">
            <a:extLst>
              <a:ext uri="{FF2B5EF4-FFF2-40B4-BE49-F238E27FC236}">
                <a16:creationId xmlns:a16="http://schemas.microsoft.com/office/drawing/2014/main" id="{03976449-2671-42A8-BF30-F779A6B710C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682006" y="2680210"/>
            <a:ext cx="836435" cy="930681"/>
          </a:xfrm>
          <a:prstGeom prst="rect">
            <a:avLst/>
          </a:prstGeom>
        </p:spPr>
      </p:pic>
      <p:sp>
        <p:nvSpPr>
          <p:cNvPr id="21" name="Овал 20"/>
          <p:cNvSpPr/>
          <p:nvPr/>
        </p:nvSpPr>
        <p:spPr>
          <a:xfrm>
            <a:off x="3111868" y="2205797"/>
            <a:ext cx="1972797" cy="1972797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" name="Рисунок 101">
            <a:extLst>
              <a:ext uri="{FF2B5EF4-FFF2-40B4-BE49-F238E27FC236}">
                <a16:creationId xmlns:a16="http://schemas.microsoft.com/office/drawing/2014/main" id="{5A9D1431-CEC6-41F4-9A83-DF244ACD599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879608" y="2679708"/>
            <a:ext cx="612110" cy="928718"/>
          </a:xfrm>
          <a:prstGeom prst="rect">
            <a:avLst/>
          </a:prstGeom>
        </p:spPr>
      </p:pic>
      <p:sp>
        <p:nvSpPr>
          <p:cNvPr id="22" name="Овал 21"/>
          <p:cNvSpPr/>
          <p:nvPr/>
        </p:nvSpPr>
        <p:spPr>
          <a:xfrm>
            <a:off x="5252857" y="2205797"/>
            <a:ext cx="1972797" cy="1972797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9" name="Рисунок 98">
            <a:extLst>
              <a:ext uri="{FF2B5EF4-FFF2-40B4-BE49-F238E27FC236}">
                <a16:creationId xmlns:a16="http://schemas.microsoft.com/office/drawing/2014/main" id="{98B1772D-472F-4BD7-B515-85A020495895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719762" y="2680304"/>
            <a:ext cx="1098444" cy="931592"/>
          </a:xfrm>
          <a:prstGeom prst="rect">
            <a:avLst/>
          </a:prstGeom>
        </p:spPr>
      </p:pic>
      <p:sp>
        <p:nvSpPr>
          <p:cNvPr id="23" name="Овал 22"/>
          <p:cNvSpPr/>
          <p:nvPr/>
        </p:nvSpPr>
        <p:spPr>
          <a:xfrm>
            <a:off x="7328935" y="2205797"/>
            <a:ext cx="1972797" cy="1972797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" name="Рисунок 102">
            <a:extLst>
              <a:ext uri="{FF2B5EF4-FFF2-40B4-BE49-F238E27FC236}">
                <a16:creationId xmlns:a16="http://schemas.microsoft.com/office/drawing/2014/main" id="{0792BCA5-5073-4FD8-A63F-E0037735924C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960082" y="2772880"/>
            <a:ext cx="866618" cy="835023"/>
          </a:xfrm>
          <a:prstGeom prst="rect">
            <a:avLst/>
          </a:prstGeom>
        </p:spPr>
      </p:pic>
      <p:sp>
        <p:nvSpPr>
          <p:cNvPr id="24" name="Овал 23"/>
          <p:cNvSpPr/>
          <p:nvPr/>
        </p:nvSpPr>
        <p:spPr>
          <a:xfrm>
            <a:off x="9356732" y="2205797"/>
            <a:ext cx="1972797" cy="1972797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0" name="Рисунок 99">
            <a:extLst>
              <a:ext uri="{FF2B5EF4-FFF2-40B4-BE49-F238E27FC236}">
                <a16:creationId xmlns:a16="http://schemas.microsoft.com/office/drawing/2014/main" id="{92901CAE-6B86-45E1-B557-5ED3D54E8F92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971823" y="2680304"/>
            <a:ext cx="940315" cy="940315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EC6002C-7857-451F-BA62-FA7F6F78E1BE}"/>
              </a:ext>
            </a:extLst>
          </p:cNvPr>
          <p:cNvPicPr>
            <a:picLocks noChangeAspect="1"/>
          </p:cNvPicPr>
          <p:nvPr/>
        </p:nvPicPr>
        <p:blipFill>
          <a:blip r:embed="rId13" cstate="screen"/>
          <a:stretch>
            <a:fillRect/>
          </a:stretch>
        </p:blipFill>
        <p:spPr>
          <a:xfrm>
            <a:off x="311637" y="1620163"/>
            <a:ext cx="11914694" cy="3541805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698D47ED-563C-43A3-91E3-48B18576A76F}"/>
              </a:ext>
            </a:extLst>
          </p:cNvPr>
          <p:cNvSpPr txBox="1"/>
          <p:nvPr/>
        </p:nvSpPr>
        <p:spPr>
          <a:xfrm>
            <a:off x="525144" y="319663"/>
            <a:ext cx="39120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>
                <a:solidFill>
                  <a:srgbClr val="FF0000"/>
                </a:solidFill>
                <a:latin typeface="Montserrat" charset="0"/>
                <a:ea typeface="Montserrat" charset="0"/>
                <a:cs typeface="Montserrat" charset="0"/>
              </a:rPr>
              <a:t>12</a:t>
            </a:r>
            <a:endParaRPr lang="en-US" sz="1100" b="1" dirty="0">
              <a:solidFill>
                <a:srgbClr val="FF0000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519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 descr="природа2.pn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>
          <a:xfrm>
            <a:off x="0" y="1267462"/>
            <a:ext cx="12192000" cy="5590538"/>
          </a:xfrm>
          <a:prstGeom prst="rect">
            <a:avLst/>
          </a:prstGeom>
        </p:spPr>
      </p:pic>
      <p:pic>
        <p:nvPicPr>
          <p:cNvPr id="19" name="Рисунок 18" descr="3 столбца-02.png"/>
          <p:cNvPicPr>
            <a:picLocks noChangeAspect="1"/>
          </p:cNvPicPr>
          <p:nvPr/>
        </p:nvPicPr>
        <p:blipFill>
          <a:blip r:embed="rId3" cstate="screen"/>
          <a:srcRect t="30883" b="27273"/>
          <a:stretch>
            <a:fillRect/>
          </a:stretch>
        </p:blipFill>
        <p:spPr>
          <a:xfrm>
            <a:off x="482735" y="2572344"/>
            <a:ext cx="11255105" cy="3330313"/>
          </a:xfrm>
          <a:prstGeom prst="rect">
            <a:avLst/>
          </a:prstGeom>
        </p:spPr>
      </p:pic>
      <p:sp>
        <p:nvSpPr>
          <p:cNvPr id="5" name="Rectangle 5">
            <a:extLst>
              <a:ext uri="{FF2B5EF4-FFF2-40B4-BE49-F238E27FC236}">
                <a16:creationId xmlns:a16="http://schemas.microsoft.com/office/drawing/2014/main" id="{A8A7507B-A8EC-4AEA-925A-F6851ED489AD}"/>
              </a:ext>
            </a:extLst>
          </p:cNvPr>
          <p:cNvSpPr/>
          <p:nvPr/>
        </p:nvSpPr>
        <p:spPr>
          <a:xfrm>
            <a:off x="479425" y="0"/>
            <a:ext cx="45719" cy="549275"/>
          </a:xfrm>
          <a:prstGeom prst="rect">
            <a:avLst/>
          </a:prstGeom>
          <a:solidFill>
            <a:srgbClr val="FF3B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BAE03D8-4F10-4230-8603-2F091B579162}"/>
              </a:ext>
            </a:extLst>
          </p:cNvPr>
          <p:cNvSpPr txBox="1"/>
          <p:nvPr/>
        </p:nvSpPr>
        <p:spPr>
          <a:xfrm>
            <a:off x="514634" y="666833"/>
            <a:ext cx="112344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FF3B3B"/>
                </a:solidFill>
                <a:latin typeface="Montserrat" panose="00000500000000000000" pitchFamily="2" charset="-52"/>
              </a:rPr>
              <a:t>Развитие локальных рынков труда</a:t>
            </a:r>
            <a:endParaRPr lang="en-US" sz="2800" b="1" dirty="0">
              <a:solidFill>
                <a:srgbClr val="FF3B3B"/>
              </a:solidFill>
              <a:latin typeface="Montserrat" panose="00000500000000000000" pitchFamily="2" charset="-52"/>
              <a:ea typeface="Montserrat" charset="0"/>
              <a:cs typeface="Montserrat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7F0F933-A694-4E37-A39C-16D1C60361B6}"/>
              </a:ext>
            </a:extLst>
          </p:cNvPr>
          <p:cNvSpPr/>
          <p:nvPr/>
        </p:nvSpPr>
        <p:spPr>
          <a:xfrm>
            <a:off x="1504338" y="3593452"/>
            <a:ext cx="2453650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</a:rPr>
              <a:t>Повышение привлекательности рабочих мест </a:t>
            </a:r>
          </a:p>
          <a:p>
            <a:r>
              <a:rPr lang="ru-RU" sz="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</a:rPr>
              <a:t>в сельских </a:t>
            </a:r>
          </a:p>
          <a:p>
            <a:r>
              <a:rPr lang="ru-RU" sz="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</a:rPr>
              <a:t>территориях 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D221075-1A30-4230-9260-5ECDCE575AEE}"/>
              </a:ext>
            </a:extLst>
          </p:cNvPr>
          <p:cNvSpPr/>
          <p:nvPr/>
        </p:nvSpPr>
        <p:spPr>
          <a:xfrm>
            <a:off x="4856811" y="3572506"/>
            <a:ext cx="2900737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</a:rPr>
              <a:t>Привлечение </a:t>
            </a:r>
          </a:p>
          <a:p>
            <a:r>
              <a:rPr lang="ru-RU" sz="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</a:rPr>
              <a:t>специалистов </a:t>
            </a:r>
          </a:p>
          <a:p>
            <a:r>
              <a:rPr lang="ru-RU" sz="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</a:rPr>
              <a:t>на постоянные </a:t>
            </a:r>
          </a:p>
          <a:p>
            <a:r>
              <a:rPr lang="ru-RU" sz="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</a:rPr>
              <a:t>рабочие места </a:t>
            </a:r>
          </a:p>
          <a:p>
            <a:r>
              <a:rPr lang="ru-RU" sz="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</a:rPr>
              <a:t>в Арктическую зону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A4023D12-570E-48EC-A508-0257575C4DE2}"/>
              </a:ext>
            </a:extLst>
          </p:cNvPr>
          <p:cNvSpPr/>
          <p:nvPr/>
        </p:nvSpPr>
        <p:spPr>
          <a:xfrm>
            <a:off x="8154926" y="3306578"/>
            <a:ext cx="241411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</a:rPr>
              <a:t>Типологизация муниципальных образований по наличию</a:t>
            </a:r>
          </a:p>
          <a:p>
            <a:r>
              <a:rPr lang="ru-RU" sz="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</a:rPr>
              <a:t>и профессионально-квалификационному составу трудовых ресурсов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CF7733F-E1C0-4894-985C-B3E3D699AD35}"/>
              </a:ext>
            </a:extLst>
          </p:cNvPr>
          <p:cNvSpPr txBox="1"/>
          <p:nvPr/>
        </p:nvSpPr>
        <p:spPr>
          <a:xfrm>
            <a:off x="528853" y="6135529"/>
            <a:ext cx="656299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solidFill>
                  <a:schemeClr val="bg1">
                    <a:lumMod val="65000"/>
                  </a:schemeClr>
                </a:solidFill>
                <a:latin typeface="Montserrat Medium" panose="00000600000000000000" pitchFamily="2" charset="-52"/>
                <a:ea typeface="Montserrat" charset="0"/>
                <a:cs typeface="Montserrat" charset="0"/>
              </a:rPr>
              <a:t>Красноярск, 2021 год</a:t>
            </a:r>
            <a:endParaRPr lang="en-US" sz="1000" dirty="0">
              <a:solidFill>
                <a:schemeClr val="bg1">
                  <a:lumMod val="65000"/>
                </a:schemeClr>
              </a:solidFill>
              <a:latin typeface="Montserrat Medium" panose="00000600000000000000" pitchFamily="2" charset="-52"/>
              <a:ea typeface="Montserrat" charset="0"/>
              <a:cs typeface="Montserrat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AFEEE29D-2632-48F1-BE86-DB089A6F9CD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81527" y="1895553"/>
            <a:ext cx="821032" cy="821032"/>
          </a:xfrm>
          <a:prstGeom prst="rect">
            <a:avLst/>
          </a:prstGeom>
        </p:spPr>
      </p:pic>
      <p:pic>
        <p:nvPicPr>
          <p:cNvPr id="21" name="Рисунок 20" descr="31.png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5553947" y="1859928"/>
            <a:ext cx="815178" cy="859241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104DFBEE-D5CC-450B-B0B4-E51E65A654C5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215401" y="1895553"/>
            <a:ext cx="902553" cy="82103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D17D83CB-F3BA-4DD9-9AA2-AC7CC38AD0A3}"/>
              </a:ext>
            </a:extLst>
          </p:cNvPr>
          <p:cNvSpPr txBox="1"/>
          <p:nvPr/>
        </p:nvSpPr>
        <p:spPr>
          <a:xfrm>
            <a:off x="525144" y="319663"/>
            <a:ext cx="39120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>
                <a:solidFill>
                  <a:srgbClr val="FF0000"/>
                </a:solidFill>
                <a:latin typeface="Montserrat" charset="0"/>
                <a:ea typeface="Montserrat" charset="0"/>
                <a:cs typeface="Montserrat" charset="0"/>
              </a:rPr>
              <a:t>13</a:t>
            </a:r>
            <a:endParaRPr lang="en-US" sz="1100" b="1" dirty="0">
              <a:solidFill>
                <a:srgbClr val="FF0000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75269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 descr="работники.pn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1267462"/>
            <a:ext cx="12192000" cy="5590538"/>
          </a:xfrm>
          <a:prstGeom prst="rect">
            <a:avLst/>
          </a:prstGeom>
        </p:spPr>
      </p:pic>
      <p:sp>
        <p:nvSpPr>
          <p:cNvPr id="5" name="Rectangle 5">
            <a:extLst>
              <a:ext uri="{FF2B5EF4-FFF2-40B4-BE49-F238E27FC236}">
                <a16:creationId xmlns:a16="http://schemas.microsoft.com/office/drawing/2014/main" id="{1FABCDD8-AB9A-4F0B-8DB5-2CB6C6FF381A}"/>
              </a:ext>
            </a:extLst>
          </p:cNvPr>
          <p:cNvSpPr/>
          <p:nvPr/>
        </p:nvSpPr>
        <p:spPr>
          <a:xfrm>
            <a:off x="479425" y="0"/>
            <a:ext cx="45719" cy="549275"/>
          </a:xfrm>
          <a:prstGeom prst="rect">
            <a:avLst/>
          </a:prstGeom>
          <a:solidFill>
            <a:srgbClr val="FF3B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BF5E287-6A6F-4BCB-85B6-01963BD7F013}"/>
              </a:ext>
            </a:extLst>
          </p:cNvPr>
          <p:cNvSpPr txBox="1"/>
          <p:nvPr/>
        </p:nvSpPr>
        <p:spPr>
          <a:xfrm>
            <a:off x="514634" y="666833"/>
            <a:ext cx="112344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FF3B3B"/>
                </a:solidFill>
                <a:latin typeface="Montserrat" panose="00000500000000000000" pitchFamily="2" charset="-52"/>
              </a:rPr>
              <a:t>Повышение качества трудовых ресурсов</a:t>
            </a:r>
            <a:endParaRPr lang="en-US" sz="2800" b="1" dirty="0">
              <a:solidFill>
                <a:srgbClr val="FF3B3B"/>
              </a:solidFill>
              <a:latin typeface="Montserrat" panose="00000500000000000000" pitchFamily="2" charset="-52"/>
              <a:ea typeface="Montserrat" charset="0"/>
              <a:cs typeface="Montserrat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1C19CE1-F664-4B67-B35C-13E8E12675CF}"/>
              </a:ext>
            </a:extLst>
          </p:cNvPr>
          <p:cNvSpPr/>
          <p:nvPr/>
        </p:nvSpPr>
        <p:spPr>
          <a:xfrm>
            <a:off x="618787" y="2075097"/>
            <a:ext cx="2550082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>
                <a:latin typeface="Montserrat" panose="00000500000000000000" pitchFamily="2" charset="-52"/>
              </a:rPr>
              <a:t>Реализация Стратегии развития профессиональной ориентации населения </a:t>
            </a:r>
          </a:p>
          <a:p>
            <a:r>
              <a:rPr lang="ru-RU" sz="1100" b="1" dirty="0">
                <a:latin typeface="Montserrat" panose="00000500000000000000" pitchFamily="2" charset="-52"/>
              </a:rPr>
              <a:t>в Красноярском крае </a:t>
            </a:r>
          </a:p>
          <a:p>
            <a:r>
              <a:rPr lang="ru-RU" sz="1100" b="1" dirty="0">
                <a:latin typeface="Montserrat" panose="00000500000000000000" pitchFamily="2" charset="-52"/>
              </a:rPr>
              <a:t>до 2030 года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FDEFA1B-4AF9-4068-86CF-FB435EADC056}"/>
              </a:ext>
            </a:extLst>
          </p:cNvPr>
          <p:cNvSpPr/>
          <p:nvPr/>
        </p:nvSpPr>
        <p:spPr>
          <a:xfrm>
            <a:off x="4930917" y="1921208"/>
            <a:ext cx="2777679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>
                <a:latin typeface="Montserrat" panose="00000500000000000000" pitchFamily="2" charset="-52"/>
              </a:rPr>
              <a:t>Организация мероприятий по профессиональному обучению и дополнительному профессиональному образованию отдельных категорий граждан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8298AFF-60FB-46AC-876B-4FF15398367B}"/>
              </a:ext>
            </a:extLst>
          </p:cNvPr>
          <p:cNvSpPr/>
          <p:nvPr/>
        </p:nvSpPr>
        <p:spPr>
          <a:xfrm>
            <a:off x="2791326" y="5241571"/>
            <a:ext cx="2512227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Montserrat" panose="00000500000000000000" pitchFamily="2" charset="-52"/>
              </a:rPr>
              <a:t>Взаимодействие образовательных учреждений и ведущих предприятий отраслей по созданию образовательно-производственных центров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6E56119-E909-407C-B533-CCD156805B71}"/>
              </a:ext>
            </a:extLst>
          </p:cNvPr>
          <p:cNvSpPr/>
          <p:nvPr/>
        </p:nvSpPr>
        <p:spPr>
          <a:xfrm>
            <a:off x="7148337" y="5241571"/>
            <a:ext cx="2779114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Montserrat" panose="00000500000000000000" pitchFamily="2" charset="-52"/>
              </a:rPr>
              <a:t>Обеспечение взаимодействия органов власти, системы профессионального образования и работодателей по подготовке специалистов, соответствующих перспективным потребностям развития экономики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387AFFCC-1D61-4C57-B5F2-AFD4561EBAE3}"/>
              </a:ext>
            </a:extLst>
          </p:cNvPr>
          <p:cNvSpPr/>
          <p:nvPr/>
        </p:nvSpPr>
        <p:spPr>
          <a:xfrm>
            <a:off x="9301666" y="2429039"/>
            <a:ext cx="193354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b="1" dirty="0">
                <a:latin typeface="Montserrat" panose="00000500000000000000" pitchFamily="2" charset="-52"/>
              </a:rPr>
              <a:t>Развитие национальной </a:t>
            </a:r>
          </a:p>
          <a:p>
            <a:r>
              <a:rPr lang="ru-RU" sz="1100" b="1" dirty="0">
                <a:latin typeface="Montserrat" panose="00000500000000000000" pitchFamily="2" charset="-52"/>
              </a:rPr>
              <a:t>системы квалификаций</a:t>
            </a:r>
          </a:p>
        </p:txBody>
      </p:sp>
      <p:pic>
        <p:nvPicPr>
          <p:cNvPr id="28" name="Рисунок 27" descr="кур.pn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884813" y="3351423"/>
            <a:ext cx="1612578" cy="1890148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4A572184-F0B0-4DD7-931E-69F7A9367AF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58102" y="3921130"/>
            <a:ext cx="869665" cy="818508"/>
          </a:xfrm>
          <a:prstGeom prst="rect">
            <a:avLst/>
          </a:prstGeom>
        </p:spPr>
      </p:pic>
      <p:pic>
        <p:nvPicPr>
          <p:cNvPr id="29" name="Рисунок 28" descr="кур.pn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3058507" y="2833724"/>
            <a:ext cx="1612578" cy="1890148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D9DEC6C1-E603-4787-8027-D88901357FE3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495419" y="3347229"/>
            <a:ext cx="728663" cy="859170"/>
          </a:xfrm>
          <a:prstGeom prst="rect">
            <a:avLst/>
          </a:prstGeom>
        </p:spPr>
      </p:pic>
      <p:pic>
        <p:nvPicPr>
          <p:cNvPr id="30" name="Рисунок 29" descr="кур.pn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224723" y="3347229"/>
            <a:ext cx="1612578" cy="1890148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BAEA8491-D517-4CFA-9754-AC4795602EE5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612282" y="3876435"/>
            <a:ext cx="830655" cy="786936"/>
          </a:xfrm>
          <a:prstGeom prst="rect">
            <a:avLst/>
          </a:prstGeom>
        </p:spPr>
      </p:pic>
      <p:pic>
        <p:nvPicPr>
          <p:cNvPr id="31" name="Рисунок 30" descr="кур.pn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7376234" y="2833724"/>
            <a:ext cx="1612578" cy="1890148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2260904D-A793-455B-8267-8869BE870A60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708597" y="3483448"/>
            <a:ext cx="955831" cy="674704"/>
          </a:xfrm>
          <a:prstGeom prst="rect">
            <a:avLst/>
          </a:prstGeom>
        </p:spPr>
      </p:pic>
      <p:pic>
        <p:nvPicPr>
          <p:cNvPr id="32" name="Рисунок 31" descr="кур.pn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9591099" y="3340155"/>
            <a:ext cx="1612578" cy="1890148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2AD49AC8-94B0-4218-9D33-2EBDDAC14873}"/>
              </a:ext>
            </a:extLst>
          </p:cNvPr>
          <p:cNvPicPr>
            <a:picLocks noChangeAspect="1"/>
          </p:cNvPicPr>
          <p:nvPr/>
        </p:nvPicPr>
        <p:blipFill>
          <a:blip r:embed="rId12" cstate="screen"/>
          <a:stretch>
            <a:fillRect/>
          </a:stretch>
        </p:blipFill>
        <p:spPr>
          <a:xfrm>
            <a:off x="587965" y="2730623"/>
            <a:ext cx="10917383" cy="2717197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68F198B7-5266-48D3-804B-B4F0D6872633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927451" y="4000387"/>
            <a:ext cx="1012057" cy="674704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2D17F61E-C7C0-4CF1-A846-A13698EFDB67}"/>
              </a:ext>
            </a:extLst>
          </p:cNvPr>
          <p:cNvSpPr txBox="1"/>
          <p:nvPr/>
        </p:nvSpPr>
        <p:spPr>
          <a:xfrm>
            <a:off x="525144" y="319663"/>
            <a:ext cx="39120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>
                <a:solidFill>
                  <a:srgbClr val="FF0000"/>
                </a:solidFill>
                <a:latin typeface="Montserrat" charset="0"/>
                <a:ea typeface="Montserrat" charset="0"/>
                <a:cs typeface="Montserrat" charset="0"/>
              </a:rPr>
              <a:t>14</a:t>
            </a:r>
            <a:endParaRPr lang="en-US" sz="1100" b="1" dirty="0">
              <a:solidFill>
                <a:srgbClr val="FF0000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93606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7C1C84F-382A-44EB-B71B-99B0BA7CEC67}"/>
              </a:ext>
            </a:extLst>
          </p:cNvPr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1331301"/>
            <a:ext cx="12192000" cy="5582817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6D9C9D1E-2E4C-4603-BB5E-56A1BD4996B6}"/>
              </a:ext>
            </a:extLst>
          </p:cNvPr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7984436" y="2388204"/>
            <a:ext cx="2778639" cy="2376573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28C61163-38CE-4865-85F6-D7DBBD9717A7}"/>
              </a:ext>
            </a:extLst>
          </p:cNvPr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4343841" y="2392866"/>
            <a:ext cx="2778639" cy="237657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13330D2-4709-4159-8E7E-E97D91B4B352}"/>
              </a:ext>
            </a:extLst>
          </p:cNvPr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479425" y="2390856"/>
            <a:ext cx="2778639" cy="2376573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1CCBFF6A-BA23-4937-9CDA-5E03A9FF0773}"/>
              </a:ext>
            </a:extLst>
          </p:cNvPr>
          <p:cNvSpPr txBox="1"/>
          <p:nvPr/>
        </p:nvSpPr>
        <p:spPr>
          <a:xfrm>
            <a:off x="514634" y="666833"/>
            <a:ext cx="1118743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FF3B3B"/>
                </a:solidFill>
                <a:latin typeface="Montserrat" panose="00000500000000000000" pitchFamily="2" charset="-52"/>
              </a:rPr>
              <a:t>Координация деятельности, организация эффективного межведомственного взаимодействия</a:t>
            </a:r>
          </a:p>
          <a:p>
            <a:r>
              <a:rPr lang="ru-RU" sz="2800" b="1" dirty="0">
                <a:solidFill>
                  <a:srgbClr val="FF3B3B"/>
                </a:solidFill>
                <a:latin typeface="Montserrat" panose="00000500000000000000" pitchFamily="2" charset="-52"/>
              </a:rPr>
              <a:t>и социального партнерства</a:t>
            </a:r>
            <a:endParaRPr lang="en-US" sz="2800" b="1" dirty="0">
              <a:solidFill>
                <a:srgbClr val="FF3B3B"/>
              </a:solidFill>
              <a:latin typeface="Montserrat" panose="00000500000000000000" pitchFamily="2" charset="-52"/>
              <a:ea typeface="Montserrat" charset="0"/>
              <a:cs typeface="Montserrat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FA915EA-131A-4E2F-93B9-BC380398F86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95164" y="2988548"/>
            <a:ext cx="589735" cy="862760"/>
          </a:xfrm>
          <a:prstGeom prst="rect">
            <a:avLst/>
          </a:prstGeom>
        </p:spPr>
      </p:pic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FC4C4B1C-A3BB-49AD-A61B-A48849A9FEBE}"/>
              </a:ext>
            </a:extLst>
          </p:cNvPr>
          <p:cNvSpPr txBox="1">
            <a:spLocks/>
          </p:cNvSpPr>
          <p:nvPr/>
        </p:nvSpPr>
        <p:spPr>
          <a:xfrm>
            <a:off x="377401" y="4424310"/>
            <a:ext cx="3423552" cy="251459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-52"/>
              </a:rPr>
              <a:t>Модернизация службы занятости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A71CE8F-0039-4DC1-A646-58B22963A36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539976" y="2948466"/>
            <a:ext cx="728663" cy="859170"/>
          </a:xfrm>
          <a:prstGeom prst="rect">
            <a:avLst/>
          </a:prstGeom>
        </p:spPr>
      </p:pic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656FF272-D504-4D13-B722-FF60CBDFA4B2}"/>
              </a:ext>
            </a:extLst>
          </p:cNvPr>
          <p:cNvSpPr txBox="1">
            <a:spLocks/>
          </p:cNvSpPr>
          <p:nvPr/>
        </p:nvSpPr>
        <p:spPr>
          <a:xfrm>
            <a:off x="4047440" y="4473393"/>
            <a:ext cx="3776867" cy="251459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-52"/>
              </a:rPr>
              <a:t>Укрепление социального партнерства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280F323-CF28-475D-B998-F59C0DB6746F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287316" y="3035459"/>
            <a:ext cx="676038" cy="809197"/>
          </a:xfrm>
          <a:prstGeom prst="rect">
            <a:avLst/>
          </a:prstGeom>
        </p:spPr>
      </p:pic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8FE34D4C-E056-452D-9115-DD0AEC8B6A87}"/>
              </a:ext>
            </a:extLst>
          </p:cNvPr>
          <p:cNvSpPr txBox="1">
            <a:spLocks/>
          </p:cNvSpPr>
          <p:nvPr/>
        </p:nvSpPr>
        <p:spPr>
          <a:xfrm>
            <a:off x="7752775" y="4473801"/>
            <a:ext cx="3671231" cy="277884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-52"/>
              </a:rPr>
              <a:t>Разработка единого стандарта взаимодействия органов исполнительной власти по кадровому обеспечению инвестиционных проектов</a:t>
            </a:r>
          </a:p>
        </p:txBody>
      </p:sp>
      <p:sp>
        <p:nvSpPr>
          <p:cNvPr id="16" name="Rectangle 5">
            <a:extLst>
              <a:ext uri="{FF2B5EF4-FFF2-40B4-BE49-F238E27FC236}">
                <a16:creationId xmlns:a16="http://schemas.microsoft.com/office/drawing/2014/main" id="{BE4F41F5-5E65-42B7-BE6B-292F4C20C97B}"/>
              </a:ext>
            </a:extLst>
          </p:cNvPr>
          <p:cNvSpPr/>
          <p:nvPr/>
        </p:nvSpPr>
        <p:spPr>
          <a:xfrm>
            <a:off x="479425" y="0"/>
            <a:ext cx="45719" cy="549275"/>
          </a:xfrm>
          <a:prstGeom prst="rect">
            <a:avLst/>
          </a:prstGeom>
          <a:solidFill>
            <a:srgbClr val="FF3B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304B399-2617-43F2-B40F-3A1A51627F65}"/>
              </a:ext>
            </a:extLst>
          </p:cNvPr>
          <p:cNvSpPr txBox="1"/>
          <p:nvPr/>
        </p:nvSpPr>
        <p:spPr>
          <a:xfrm>
            <a:off x="528853" y="6135529"/>
            <a:ext cx="656299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solidFill>
                  <a:schemeClr val="bg1"/>
                </a:solidFill>
                <a:latin typeface="Montserrat Medium" panose="00000600000000000000" pitchFamily="2" charset="-52"/>
                <a:ea typeface="Montserrat" charset="0"/>
                <a:cs typeface="Montserrat" charset="0"/>
              </a:rPr>
              <a:t>Красноярск, 2021 год</a:t>
            </a:r>
            <a:endParaRPr lang="en-US" sz="1000" dirty="0">
              <a:solidFill>
                <a:schemeClr val="bg1"/>
              </a:solidFill>
              <a:latin typeface="Montserrat Medium" panose="00000600000000000000" pitchFamily="2" charset="-52"/>
              <a:ea typeface="Montserrat" charset="0"/>
              <a:cs typeface="Montserrat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563A8EE-D0FE-41BA-8343-EABCB1F92ECE}"/>
              </a:ext>
            </a:extLst>
          </p:cNvPr>
          <p:cNvSpPr txBox="1"/>
          <p:nvPr/>
        </p:nvSpPr>
        <p:spPr>
          <a:xfrm>
            <a:off x="525144" y="319663"/>
            <a:ext cx="39120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>
                <a:solidFill>
                  <a:srgbClr val="FF0000"/>
                </a:solidFill>
                <a:latin typeface="Montserrat" charset="0"/>
                <a:ea typeface="Montserrat" charset="0"/>
                <a:cs typeface="Montserrat" charset="0"/>
              </a:rPr>
              <a:t>15</a:t>
            </a:r>
            <a:endParaRPr lang="en-US" sz="1100" b="1" dirty="0">
              <a:solidFill>
                <a:srgbClr val="FF0000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34635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1CCCBB7-579B-43B2-946B-ABACA695C431}"/>
              </a:ext>
            </a:extLst>
          </p:cNvPr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6186806" y="1242385"/>
            <a:ext cx="5938303" cy="3901372"/>
          </a:xfrm>
          <a:prstGeom prst="rect">
            <a:avLst/>
          </a:prstGeom>
        </p:spPr>
      </p:pic>
      <p:sp>
        <p:nvSpPr>
          <p:cNvPr id="5" name="Rectangle 5">
            <a:extLst>
              <a:ext uri="{FF2B5EF4-FFF2-40B4-BE49-F238E27FC236}">
                <a16:creationId xmlns:a16="http://schemas.microsoft.com/office/drawing/2014/main" id="{0845D527-DE4B-4333-AA21-DD3674A2E9C1}"/>
              </a:ext>
            </a:extLst>
          </p:cNvPr>
          <p:cNvSpPr/>
          <p:nvPr/>
        </p:nvSpPr>
        <p:spPr>
          <a:xfrm>
            <a:off x="479425" y="0"/>
            <a:ext cx="45719" cy="549275"/>
          </a:xfrm>
          <a:prstGeom prst="rect">
            <a:avLst/>
          </a:prstGeom>
          <a:solidFill>
            <a:srgbClr val="FF3B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D5AB8AA-D1AE-4728-B919-19993ABE6A3C}"/>
              </a:ext>
            </a:extLst>
          </p:cNvPr>
          <p:cNvSpPr txBox="1"/>
          <p:nvPr/>
        </p:nvSpPr>
        <p:spPr>
          <a:xfrm>
            <a:off x="528853" y="1734885"/>
            <a:ext cx="577699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</a:rPr>
              <a:t>К 2024 году будет создано 4 пилотных центра занятости нового типа в разных муниципальных образованиях края, ежегодно запланирован ввод в эксплуатацию по одному Кадровому центру</a:t>
            </a:r>
            <a:endParaRPr lang="ru-RU" sz="1400" b="1" dirty="0">
              <a:solidFill>
                <a:schemeClr val="tx1">
                  <a:lumMod val="85000"/>
                  <a:lumOff val="15000"/>
                </a:schemeClr>
              </a:solidFill>
              <a:latin typeface="Montserrat" panose="00000500000000000000" pitchFamily="2" charset="-52"/>
            </a:endParaRPr>
          </a:p>
        </p:txBody>
      </p:sp>
      <p:grpSp>
        <p:nvGrpSpPr>
          <p:cNvPr id="47" name="Группа 46">
            <a:extLst>
              <a:ext uri="{FF2B5EF4-FFF2-40B4-BE49-F238E27FC236}">
                <a16:creationId xmlns:a16="http://schemas.microsoft.com/office/drawing/2014/main" id="{799E3C25-0420-4DB9-BD45-E5C59A4DD4C5}"/>
              </a:ext>
            </a:extLst>
          </p:cNvPr>
          <p:cNvGrpSpPr/>
          <p:nvPr/>
        </p:nvGrpSpPr>
        <p:grpSpPr>
          <a:xfrm>
            <a:off x="6850689" y="1967986"/>
            <a:ext cx="5080720" cy="2395980"/>
            <a:chOff x="6808527" y="1731016"/>
            <a:chExt cx="5080720" cy="2395980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1F4F83B6-50DB-4653-B137-097D8D6A8121}"/>
                </a:ext>
              </a:extLst>
            </p:cNvPr>
            <p:cNvSpPr txBox="1"/>
            <p:nvPr/>
          </p:nvSpPr>
          <p:spPr>
            <a:xfrm>
              <a:off x="6827502" y="1856901"/>
              <a:ext cx="2067684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1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" panose="00000500000000000000" pitchFamily="2" charset="-52"/>
                </a:rPr>
                <a:t>Разработка </a:t>
              </a:r>
            </a:p>
            <a:p>
              <a:r>
                <a:rPr lang="ru-RU" sz="11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" panose="00000500000000000000" pitchFamily="2" charset="-52"/>
                </a:rPr>
                <a:t>и апробация технологии работы Кадрового центра</a:t>
              </a:r>
            </a:p>
          </p:txBody>
        </p:sp>
        <p:sp>
          <p:nvSpPr>
            <p:cNvPr id="43" name="Прямоугольник 42">
              <a:extLst>
                <a:ext uri="{FF2B5EF4-FFF2-40B4-BE49-F238E27FC236}">
                  <a16:creationId xmlns:a16="http://schemas.microsoft.com/office/drawing/2014/main" id="{F5EFE1C2-0842-4FA4-BB6F-07DDB7FE6BA7}"/>
                </a:ext>
              </a:extLst>
            </p:cNvPr>
            <p:cNvSpPr/>
            <p:nvPr/>
          </p:nvSpPr>
          <p:spPr>
            <a:xfrm>
              <a:off x="9953559" y="1731016"/>
              <a:ext cx="1935688" cy="110799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00000"/>
                </a:lnSpc>
                <a:spcAft>
                  <a:spcPts val="0"/>
                </a:spcAft>
              </a:pPr>
              <a:r>
                <a:rPr lang="ru-RU" sz="11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" panose="00000500000000000000" pitchFamily="2" charset="-52"/>
                </a:rPr>
                <a:t>Окончание капитального </a:t>
              </a:r>
            </a:p>
            <a:p>
              <a:pPr>
                <a:lnSpc>
                  <a:spcPct val="100000"/>
                </a:lnSpc>
                <a:spcAft>
                  <a:spcPts val="0"/>
                </a:spcAft>
              </a:pPr>
              <a:r>
                <a:rPr lang="ru-RU" sz="11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" panose="00000500000000000000" pitchFamily="2" charset="-52"/>
                </a:rPr>
                <a:t>ремонта здания и благоустройство прилегающей территории</a:t>
              </a:r>
            </a:p>
          </p:txBody>
        </p:sp>
        <p:sp>
          <p:nvSpPr>
            <p:cNvPr id="44" name="Прямоугольник 43">
              <a:extLst>
                <a:ext uri="{FF2B5EF4-FFF2-40B4-BE49-F238E27FC236}">
                  <a16:creationId xmlns:a16="http://schemas.microsoft.com/office/drawing/2014/main" id="{C0BE09B4-A0CD-4B1B-ACE0-BFEE62B91AC4}"/>
                </a:ext>
              </a:extLst>
            </p:cNvPr>
            <p:cNvSpPr/>
            <p:nvPr/>
          </p:nvSpPr>
          <p:spPr>
            <a:xfrm>
              <a:off x="6808527" y="3357555"/>
              <a:ext cx="2277647" cy="7694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00000"/>
                </a:lnSpc>
                <a:spcAft>
                  <a:spcPts val="0"/>
                </a:spcAft>
              </a:pPr>
              <a:r>
                <a:rPr lang="ru-RU" sz="11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" panose="00000500000000000000" pitchFamily="2" charset="-52"/>
                </a:rPr>
                <a:t>Приобретение </a:t>
              </a:r>
            </a:p>
            <a:p>
              <a:pPr>
                <a:lnSpc>
                  <a:spcPct val="100000"/>
                </a:lnSpc>
                <a:spcAft>
                  <a:spcPts val="0"/>
                </a:spcAft>
              </a:pPr>
              <a:r>
                <a:rPr lang="ru-RU" sz="11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" panose="00000500000000000000" pitchFamily="2" charset="-52"/>
                </a:rPr>
                <a:t>и установка мебели </a:t>
              </a:r>
            </a:p>
            <a:p>
              <a:pPr>
                <a:lnSpc>
                  <a:spcPct val="100000"/>
                </a:lnSpc>
                <a:spcAft>
                  <a:spcPts val="0"/>
                </a:spcAft>
              </a:pPr>
              <a:r>
                <a:rPr lang="ru-RU" sz="11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" panose="00000500000000000000" pitchFamily="2" charset="-52"/>
                </a:rPr>
                <a:t>и оборудования, пошив униформы</a:t>
              </a:r>
            </a:p>
          </p:txBody>
        </p:sp>
        <p:sp>
          <p:nvSpPr>
            <p:cNvPr id="46" name="Прямоугольник 45">
              <a:extLst>
                <a:ext uri="{FF2B5EF4-FFF2-40B4-BE49-F238E27FC236}">
                  <a16:creationId xmlns:a16="http://schemas.microsoft.com/office/drawing/2014/main" id="{82FEAF66-833C-4AB9-BFC9-F5E8A8E6FC2B}"/>
                </a:ext>
              </a:extLst>
            </p:cNvPr>
            <p:cNvSpPr/>
            <p:nvPr/>
          </p:nvSpPr>
          <p:spPr>
            <a:xfrm>
              <a:off x="9962795" y="3351998"/>
              <a:ext cx="1683914" cy="6001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1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" panose="00000500000000000000" pitchFamily="2" charset="-52"/>
                </a:rPr>
                <a:t>Открытие Кадрового центра</a:t>
              </a:r>
            </a:p>
            <a:p>
              <a:r>
                <a:rPr lang="ru-RU" sz="11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" panose="00000500000000000000" pitchFamily="2" charset="-52"/>
                </a:rPr>
                <a:t>«Работа России»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4C38CA48-5743-4A18-8E30-AAE8FCFBCE03}"/>
              </a:ext>
            </a:extLst>
          </p:cNvPr>
          <p:cNvSpPr txBox="1"/>
          <p:nvPr/>
        </p:nvSpPr>
        <p:spPr>
          <a:xfrm>
            <a:off x="514634" y="666833"/>
            <a:ext cx="112344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2800" b="1" dirty="0">
                <a:solidFill>
                  <a:srgbClr val="FF3B3B"/>
                </a:solidFill>
                <a:latin typeface="Montserrat" panose="00000500000000000000" pitchFamily="2" charset="-52"/>
                <a:sym typeface="Calibri" panose="020F0502020204030204" pitchFamily="34" charset="0"/>
              </a:rPr>
              <a:t>Создание пилотных центров занятости </a:t>
            </a:r>
            <a:r>
              <a:rPr lang="ru-RU" sz="2800" b="1" dirty="0">
                <a:solidFill>
                  <a:srgbClr val="FF3B3B"/>
                </a:solidFill>
                <a:latin typeface="Montserrat" panose="00000500000000000000" pitchFamily="2" charset="-52"/>
              </a:rPr>
              <a:t>нового типа </a:t>
            </a:r>
            <a:r>
              <a:rPr lang="ru-RU" altLang="ru-RU" sz="2800" b="1" dirty="0">
                <a:solidFill>
                  <a:srgbClr val="FF3B3B"/>
                </a:solidFill>
                <a:latin typeface="Montserrat" panose="00000500000000000000" pitchFamily="2" charset="-52"/>
                <a:sym typeface="Calibri" panose="020F0502020204030204" pitchFamily="34" charset="0"/>
              </a:rPr>
              <a:t>- Кадровых центров «Работа России»</a:t>
            </a:r>
            <a:endParaRPr lang="ru-RU" sz="2800" b="1" dirty="0">
              <a:solidFill>
                <a:srgbClr val="FF3B3B"/>
              </a:solidFill>
              <a:latin typeface="Montserrat" panose="00000500000000000000" pitchFamily="2" charset="-52"/>
            </a:endParaRPr>
          </a:p>
        </p:txBody>
      </p:sp>
      <p:pic>
        <p:nvPicPr>
          <p:cNvPr id="19" name="Picture 2" descr="\\tau-srv\upd\1. НАЦИОНАЛЬНЫЕ ПРОЕКТЫ\ПРОЧЕЕ\07. САЙТ и СМИ\БРЕНДБУК_НОВЫЙ_2020\Брендинг_национальные_проекты\Брендинг_национальные_проекты\Бренд_нац_проекты_основной\Logo_NPR_red_L.png">
            <a:extLst>
              <a:ext uri="{FF2B5EF4-FFF2-40B4-BE49-F238E27FC236}">
                <a16:creationId xmlns:a16="http://schemas.microsoft.com/office/drawing/2014/main" id="{710050AF-FC54-4AAA-864D-2950E2F68F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6992" y="235032"/>
            <a:ext cx="1192897" cy="821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DDF49302-AA38-4DC1-B327-764D3B33C9B7}"/>
              </a:ext>
            </a:extLst>
          </p:cNvPr>
          <p:cNvSpPr txBox="1"/>
          <p:nvPr/>
        </p:nvSpPr>
        <p:spPr>
          <a:xfrm>
            <a:off x="528853" y="6135529"/>
            <a:ext cx="656299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solidFill>
                  <a:schemeClr val="bg1">
                    <a:lumMod val="65000"/>
                  </a:schemeClr>
                </a:solidFill>
                <a:latin typeface="Montserrat Medium" panose="00000600000000000000" pitchFamily="2" charset="-52"/>
                <a:ea typeface="Montserrat" charset="0"/>
                <a:cs typeface="Montserrat" charset="0"/>
              </a:rPr>
              <a:t>Красноярск, 2021 год</a:t>
            </a:r>
            <a:endParaRPr lang="en-US" sz="1000" dirty="0">
              <a:solidFill>
                <a:schemeClr val="bg1">
                  <a:lumMod val="65000"/>
                </a:schemeClr>
              </a:solidFill>
              <a:latin typeface="Montserrat Medium" panose="00000600000000000000" pitchFamily="2" charset="-52"/>
              <a:ea typeface="Montserrat" charset="0"/>
              <a:cs typeface="Montserrat" charset="0"/>
            </a:endParaRP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3A766801-32CE-4FCF-84AE-F5630064A63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728125" y="2631333"/>
            <a:ext cx="855663" cy="931163"/>
          </a:xfrm>
          <a:prstGeom prst="rect">
            <a:avLst/>
          </a:prstGeom>
        </p:spPr>
      </p:pic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84CB538B-B72B-417A-8A84-0BE63C8840CD}"/>
              </a:ext>
            </a:extLst>
          </p:cNvPr>
          <p:cNvSpPr/>
          <p:nvPr/>
        </p:nvSpPr>
        <p:spPr>
          <a:xfrm>
            <a:off x="1159378" y="3266328"/>
            <a:ext cx="24320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  <a:ea typeface="Yu Gothic UI" panose="020B0500000000000000" pitchFamily="34" charset="-128"/>
                <a:cs typeface="Arial" panose="020B0604020202020204" pitchFamily="34" charset="0"/>
              </a:rPr>
              <a:t>Зона информирования </a:t>
            </a:r>
          </a:p>
          <a:p>
            <a:r>
              <a:rPr lang="ru-RU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  <a:ea typeface="Yu Gothic UI" panose="020B0500000000000000" pitchFamily="34" charset="-128"/>
                <a:cs typeface="Arial" panose="020B0604020202020204" pitchFamily="34" charset="0"/>
              </a:rPr>
              <a:t>граждан и работодателей 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637EF732-628B-4A78-BFF1-39011AADF1A6}"/>
              </a:ext>
            </a:extLst>
          </p:cNvPr>
          <p:cNvSpPr/>
          <p:nvPr/>
        </p:nvSpPr>
        <p:spPr>
          <a:xfrm>
            <a:off x="2748002" y="4239674"/>
            <a:ext cx="276248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  <a:ea typeface="Yu Gothic UI" panose="020B0500000000000000" pitchFamily="34" charset="-128"/>
                <a:cs typeface="Arial" panose="020B0604020202020204" pitchFamily="34" charset="0"/>
              </a:rPr>
              <a:t>Зона индивидуальной </a:t>
            </a:r>
          </a:p>
          <a:p>
            <a:r>
              <a:rPr lang="ru-RU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  <a:ea typeface="Yu Gothic UI" panose="020B0500000000000000" pitchFamily="34" charset="-128"/>
                <a:cs typeface="Arial" panose="020B0604020202020204" pitchFamily="34" charset="0"/>
              </a:rPr>
              <a:t>работы с работодателями</a:t>
            </a: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A2D0FCEA-B699-4C60-BA34-9F0DAA26238B}"/>
              </a:ext>
            </a:extLst>
          </p:cNvPr>
          <p:cNvSpPr/>
          <p:nvPr/>
        </p:nvSpPr>
        <p:spPr>
          <a:xfrm>
            <a:off x="1197998" y="5102589"/>
            <a:ext cx="167706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  <a:ea typeface="Yu Gothic UI" panose="020B0500000000000000" pitchFamily="34" charset="-128"/>
                <a:cs typeface="Arial" panose="020B0604020202020204" pitchFamily="34" charset="0"/>
              </a:rPr>
              <a:t>Зона первичного </a:t>
            </a:r>
          </a:p>
          <a:p>
            <a:r>
              <a:rPr lang="ru-RU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  <a:ea typeface="Yu Gothic UI" panose="020B0500000000000000" pitchFamily="34" charset="-128"/>
                <a:cs typeface="Arial" panose="020B0604020202020204" pitchFamily="34" charset="0"/>
              </a:rPr>
              <a:t>приема граждан</a:t>
            </a: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5887AFA2-5D08-471C-95C3-A106C59A311A}"/>
              </a:ext>
            </a:extLst>
          </p:cNvPr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3614277" y="3096033"/>
            <a:ext cx="871730" cy="826010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C9DCCDCB-6DC9-4157-88BA-3E7E0812D3EA}"/>
              </a:ext>
            </a:extLst>
          </p:cNvPr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397012" y="3114933"/>
            <a:ext cx="871730" cy="826010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6E80EF52-068F-4B5A-9BD2-A72133DB8A9C}"/>
              </a:ext>
            </a:extLst>
          </p:cNvPr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1976304" y="4079080"/>
            <a:ext cx="871730" cy="826010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D99FE533-B9D6-4C7E-AE24-6E10BB73D56A}"/>
              </a:ext>
            </a:extLst>
          </p:cNvPr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435632" y="4932715"/>
            <a:ext cx="871730" cy="826010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7CFCC6CD-9CDA-49DD-B4F1-21CF61570669}"/>
              </a:ext>
            </a:extLst>
          </p:cNvPr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3782336" y="4924709"/>
            <a:ext cx="871730" cy="826010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DC0BE48A-8649-422F-82BD-6D076DDA5302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12396" y="3270840"/>
            <a:ext cx="403822" cy="439453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AD798FFF-1C75-4BE1-B7C2-94E37267CE31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802183" y="3250491"/>
            <a:ext cx="483718" cy="458259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AA06F053-9173-4C5D-A4F6-D8DF023DFE6D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84730" y="5067915"/>
            <a:ext cx="523220" cy="523220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2EAFF8F4-3CC1-43C3-83C9-D9AB841FCBFC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971039" y="5049624"/>
            <a:ext cx="457178" cy="457178"/>
          </a:xfrm>
          <a:prstGeom prst="rect">
            <a:avLst/>
          </a:prstGeom>
        </p:spPr>
      </p:pic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167B7E8C-43BE-4672-A6D7-2297AEEE3CC6}"/>
              </a:ext>
            </a:extLst>
          </p:cNvPr>
          <p:cNvSpPr/>
          <p:nvPr/>
        </p:nvSpPr>
        <p:spPr>
          <a:xfrm>
            <a:off x="4428217" y="3224939"/>
            <a:ext cx="207620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  <a:ea typeface="Yu Gothic UI" panose="020B0500000000000000" pitchFamily="34" charset="-128"/>
                <a:cs typeface="Arial" panose="020B0604020202020204" pitchFamily="34" charset="0"/>
              </a:rPr>
              <a:t>Зона индивидуальной</a:t>
            </a:r>
          </a:p>
          <a:p>
            <a:r>
              <a:rPr lang="ru-RU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  <a:ea typeface="Yu Gothic UI" panose="020B0500000000000000" pitchFamily="34" charset="-128"/>
                <a:cs typeface="Arial" panose="020B0604020202020204" pitchFamily="34" charset="0"/>
              </a:rPr>
              <a:t>работы с гражданами</a:t>
            </a:r>
            <a:endParaRPr lang="ru-RU" altLang="ru-RU" sz="1200" b="1" dirty="0">
              <a:solidFill>
                <a:schemeClr val="tx1">
                  <a:lumMod val="85000"/>
                  <a:lumOff val="15000"/>
                </a:schemeClr>
              </a:solidFill>
              <a:latin typeface="Montserrat" panose="00000500000000000000" pitchFamily="2" charset="-52"/>
              <a:ea typeface="Yu Gothic UI" panose="020B0500000000000000" pitchFamily="34" charset="-128"/>
              <a:cs typeface="Arial" panose="020B0604020202020204" pitchFamily="34" charset="0"/>
              <a:sym typeface="Calibri" panose="020F0502020204030204" pitchFamily="34" charset="0"/>
            </a:endParaRPr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4C0F3C7B-D7F5-405C-A56A-D205464B4C17}"/>
              </a:ext>
            </a:extLst>
          </p:cNvPr>
          <p:cNvSpPr/>
          <p:nvPr/>
        </p:nvSpPr>
        <p:spPr>
          <a:xfrm>
            <a:off x="4570767" y="5120175"/>
            <a:ext cx="18804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  <a:ea typeface="Yu Gothic UI" panose="020B0500000000000000" pitchFamily="34" charset="-128"/>
                <a:cs typeface="Arial" panose="020B0604020202020204" pitchFamily="34" charset="0"/>
              </a:rPr>
              <a:t>Зал групповых занятий</a:t>
            </a:r>
            <a:endParaRPr lang="ru-RU" altLang="ru-RU" sz="1200" b="1" dirty="0">
              <a:solidFill>
                <a:schemeClr val="tx1">
                  <a:lumMod val="85000"/>
                  <a:lumOff val="15000"/>
                </a:schemeClr>
              </a:solidFill>
              <a:latin typeface="Montserrat" panose="00000500000000000000" pitchFamily="2" charset="-52"/>
              <a:ea typeface="Yu Gothic UI" panose="020B0500000000000000" pitchFamily="34" charset="-128"/>
              <a:cs typeface="Arial" panose="020B0604020202020204" pitchFamily="34" charset="0"/>
              <a:sym typeface="Calibri" panose="020F0502020204030204" pitchFamily="34" charset="0"/>
            </a:endParaRPr>
          </a:p>
        </p:txBody>
      </p:sp>
      <p:pic>
        <p:nvPicPr>
          <p:cNvPr id="38" name="Picture 2">
            <a:extLst>
              <a:ext uri="{FF2B5EF4-FFF2-40B4-BE49-F238E27FC236}">
                <a16:creationId xmlns:a16="http://schemas.microsoft.com/office/drawing/2014/main" id="{A900541D-3A79-48AC-A375-1F22626F77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9980" y="4924709"/>
            <a:ext cx="2552558" cy="1667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Picture 2">
            <a:extLst>
              <a:ext uri="{FF2B5EF4-FFF2-40B4-BE49-F238E27FC236}">
                <a16:creationId xmlns:a16="http://schemas.microsoft.com/office/drawing/2014/main" id="{29D4AA9F-2433-4338-8163-A3C447B571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5956" y="4939979"/>
            <a:ext cx="2665608" cy="1651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131B1180-7EB2-4645-97F9-18CC7BF9AD16}"/>
              </a:ext>
            </a:extLst>
          </p:cNvPr>
          <p:cNvPicPr>
            <a:picLocks noChangeAspect="1"/>
          </p:cNvPicPr>
          <p:nvPr/>
        </p:nvPicPr>
        <p:blipFill>
          <a:blip r:embed="rId16" cstate="screen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2169749" y="4271550"/>
            <a:ext cx="481888" cy="408690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FEE70339-9D22-4DB3-8CF4-9E3329382FD5}"/>
              </a:ext>
            </a:extLst>
          </p:cNvPr>
          <p:cNvSpPr txBox="1"/>
          <p:nvPr/>
        </p:nvSpPr>
        <p:spPr>
          <a:xfrm>
            <a:off x="6486853" y="1521281"/>
            <a:ext cx="3867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Montserrat" panose="00000500000000000000" pitchFamily="2" charset="-52"/>
              </a:rPr>
              <a:t>1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FEE70339-9D22-4DB3-8CF4-9E3329382FD5}"/>
              </a:ext>
            </a:extLst>
          </p:cNvPr>
          <p:cNvSpPr txBox="1"/>
          <p:nvPr/>
        </p:nvSpPr>
        <p:spPr>
          <a:xfrm>
            <a:off x="11434778" y="1521281"/>
            <a:ext cx="3867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Montserrat" panose="00000500000000000000" pitchFamily="2" charset="-52"/>
              </a:rPr>
              <a:t>2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FEE70339-9D22-4DB3-8CF4-9E3329382FD5}"/>
              </a:ext>
            </a:extLst>
          </p:cNvPr>
          <p:cNvSpPr txBox="1"/>
          <p:nvPr/>
        </p:nvSpPr>
        <p:spPr>
          <a:xfrm>
            <a:off x="11422903" y="4271550"/>
            <a:ext cx="3867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Montserrat" panose="00000500000000000000" pitchFamily="2" charset="-52"/>
              </a:rPr>
              <a:t>3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FEE70339-9D22-4DB3-8CF4-9E3329382FD5}"/>
              </a:ext>
            </a:extLst>
          </p:cNvPr>
          <p:cNvSpPr txBox="1"/>
          <p:nvPr/>
        </p:nvSpPr>
        <p:spPr>
          <a:xfrm>
            <a:off x="6411628" y="4271550"/>
            <a:ext cx="3867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Montserrat" panose="00000500000000000000" pitchFamily="2" charset="-52"/>
              </a:rPr>
              <a:t>4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7DE1A9FB-4381-4803-98AD-8D8F1F784693}"/>
              </a:ext>
            </a:extLst>
          </p:cNvPr>
          <p:cNvSpPr txBox="1"/>
          <p:nvPr/>
        </p:nvSpPr>
        <p:spPr>
          <a:xfrm>
            <a:off x="525144" y="319663"/>
            <a:ext cx="39120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>
                <a:solidFill>
                  <a:srgbClr val="FF0000"/>
                </a:solidFill>
                <a:latin typeface="Montserrat" charset="0"/>
                <a:ea typeface="Montserrat" charset="0"/>
                <a:cs typeface="Montserrat" charset="0"/>
              </a:rPr>
              <a:t>16</a:t>
            </a:r>
            <a:endParaRPr lang="en-US" sz="1100" b="1" dirty="0">
              <a:solidFill>
                <a:srgbClr val="FF0000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56900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9AD59EE0-6E73-41C5-B5A2-2CF441A50A81}"/>
              </a:ext>
            </a:extLst>
          </p:cNvPr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-9236" y="1291002"/>
            <a:ext cx="12192000" cy="5582817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35B9E523-2540-4EC3-ACCF-0B8C90CA692A}"/>
              </a:ext>
            </a:extLst>
          </p:cNvPr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80210" y="-20548"/>
            <a:ext cx="12031579" cy="6858000"/>
          </a:xfrm>
          <a:prstGeom prst="rect">
            <a:avLst/>
          </a:prstGeom>
        </p:spPr>
      </p:pic>
      <p:sp>
        <p:nvSpPr>
          <p:cNvPr id="22" name="Rectangle 5">
            <a:extLst>
              <a:ext uri="{FF2B5EF4-FFF2-40B4-BE49-F238E27FC236}">
                <a16:creationId xmlns:a16="http://schemas.microsoft.com/office/drawing/2014/main" id="{2E4028FC-9373-414B-8E25-AC765C0FBBB1}"/>
              </a:ext>
            </a:extLst>
          </p:cNvPr>
          <p:cNvSpPr/>
          <p:nvPr/>
        </p:nvSpPr>
        <p:spPr>
          <a:xfrm>
            <a:off x="479425" y="0"/>
            <a:ext cx="45719" cy="549275"/>
          </a:xfrm>
          <a:prstGeom prst="rect">
            <a:avLst/>
          </a:prstGeom>
          <a:solidFill>
            <a:srgbClr val="FF3B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10F9395-4E56-4EBD-B209-8071928621D3}"/>
              </a:ext>
            </a:extLst>
          </p:cNvPr>
          <p:cNvSpPr txBox="1"/>
          <p:nvPr/>
        </p:nvSpPr>
        <p:spPr>
          <a:xfrm>
            <a:off x="514634" y="666833"/>
            <a:ext cx="111874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FF3B3B"/>
                </a:solidFill>
                <a:latin typeface="Montserrat" panose="00000500000000000000" pitchFamily="2" charset="-52"/>
                <a:ea typeface="Montserrat" charset="0"/>
                <a:cs typeface="Montserrat" charset="0"/>
              </a:rPr>
              <a:t>Ожидаемые результаты к 2030 году</a:t>
            </a:r>
            <a:endParaRPr lang="en-US" sz="2800" b="1" dirty="0">
              <a:solidFill>
                <a:srgbClr val="FF3B3B"/>
              </a:solidFill>
              <a:latin typeface="Montserrat" panose="00000500000000000000" pitchFamily="2" charset="-52"/>
              <a:ea typeface="Montserrat" charset="0"/>
              <a:cs typeface="Montserrat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EE70339-9D22-4DB3-8CF4-9E3329382FD5}"/>
              </a:ext>
            </a:extLst>
          </p:cNvPr>
          <p:cNvSpPr txBox="1"/>
          <p:nvPr/>
        </p:nvSpPr>
        <p:spPr>
          <a:xfrm>
            <a:off x="529559" y="2167612"/>
            <a:ext cx="23803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FF3B3B"/>
                </a:solidFill>
                <a:latin typeface="Montserrat" panose="00000500000000000000" pitchFamily="2" charset="-52"/>
              </a:rPr>
              <a:t>≤</a:t>
            </a:r>
            <a:r>
              <a:rPr lang="ru-RU" altLang="ru-RU" sz="3600" b="1" dirty="0">
                <a:solidFill>
                  <a:srgbClr val="FF3B3B"/>
                </a:solidFill>
                <a:latin typeface="Montserrat" panose="00000500000000000000" pitchFamily="2" charset="-52"/>
                <a:sym typeface="Calibri" panose="020F0502020204030204" pitchFamily="34" charset="0"/>
              </a:rPr>
              <a:t>4,8%</a:t>
            </a:r>
            <a:endParaRPr lang="ru-RU" sz="3600" b="1" dirty="0">
              <a:solidFill>
                <a:srgbClr val="FF3B3B"/>
              </a:solidFill>
              <a:latin typeface="Montserrat" panose="00000500000000000000" pitchFamily="2" charset="-52"/>
            </a:endParaRPr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99FCAECE-4B0C-4412-891C-7155815B0075}"/>
              </a:ext>
            </a:extLst>
          </p:cNvPr>
          <p:cNvGrpSpPr/>
          <p:nvPr/>
        </p:nvGrpSpPr>
        <p:grpSpPr>
          <a:xfrm>
            <a:off x="4565318" y="2161948"/>
            <a:ext cx="2954936" cy="2487126"/>
            <a:chOff x="4667749" y="1327065"/>
            <a:chExt cx="2954936" cy="248712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E4AAC83-3102-4A62-9163-BFC2B17047CA}"/>
                </a:ext>
              </a:extLst>
            </p:cNvPr>
            <p:cNvSpPr txBox="1"/>
            <p:nvPr/>
          </p:nvSpPr>
          <p:spPr>
            <a:xfrm>
              <a:off x="5315184" y="1327065"/>
              <a:ext cx="23075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>
                  <a:solidFill>
                    <a:srgbClr val="FF3B3B"/>
                  </a:solidFill>
                  <a:latin typeface="Montserrat" panose="00000500000000000000" pitchFamily="2" charset="-52"/>
                </a:rPr>
                <a:t>≤</a:t>
              </a:r>
              <a:r>
                <a:rPr lang="ru-RU" sz="3600" b="1" dirty="0">
                  <a:solidFill>
                    <a:srgbClr val="FF3B3B"/>
                  </a:solidFill>
                  <a:latin typeface="Montserrat" panose="00000500000000000000" pitchFamily="2" charset="-52"/>
                  <a:sym typeface="Calibri" panose="020F0502020204030204" pitchFamily="34" charset="0"/>
                </a:rPr>
                <a:t>0</a:t>
              </a:r>
              <a:r>
                <a:rPr lang="ru-RU" altLang="ru-RU" sz="3600" b="1" dirty="0">
                  <a:solidFill>
                    <a:srgbClr val="FF3B3B"/>
                  </a:solidFill>
                  <a:latin typeface="Montserrat" panose="00000500000000000000" pitchFamily="2" charset="-52"/>
                  <a:sym typeface="Calibri" panose="020F0502020204030204" pitchFamily="34" charset="0"/>
                </a:rPr>
                <a:t>,8%</a:t>
              </a:r>
              <a:endParaRPr lang="ru-RU" sz="3600" b="1" dirty="0">
                <a:solidFill>
                  <a:srgbClr val="FF3B3B"/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13" name="Content Placeholder 2">
              <a:extLst>
                <a:ext uri="{FF2B5EF4-FFF2-40B4-BE49-F238E27FC236}">
                  <a16:creationId xmlns:a16="http://schemas.microsoft.com/office/drawing/2014/main" id="{57F065AA-798B-4EB5-A98E-A42973089156}"/>
                </a:ext>
              </a:extLst>
            </p:cNvPr>
            <p:cNvSpPr txBox="1">
              <a:spLocks/>
            </p:cNvSpPr>
            <p:nvPr/>
          </p:nvSpPr>
          <p:spPr>
            <a:xfrm>
              <a:off x="4667749" y="2982775"/>
              <a:ext cx="2850683" cy="831416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buNone/>
              </a:pPr>
              <a:r>
                <a:rPr lang="ru-RU" sz="1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tserrat" panose="00000500000000000000" pitchFamily="2" charset="-52"/>
                </a:rPr>
                <a:t>уровень зарегистрированной безработицы</a:t>
              </a:r>
            </a:p>
          </p:txBody>
        </p:sp>
      </p:grp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CD4BEC38-F2E2-48C2-BA90-ED11418D9A36}"/>
              </a:ext>
            </a:extLst>
          </p:cNvPr>
          <p:cNvGrpSpPr/>
          <p:nvPr/>
        </p:nvGrpSpPr>
        <p:grpSpPr>
          <a:xfrm>
            <a:off x="9125598" y="2161947"/>
            <a:ext cx="3066402" cy="3357857"/>
            <a:chOff x="9036147" y="1327064"/>
            <a:chExt cx="3066402" cy="3357857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6D774A8-77EA-491D-B6F2-4ED0F8C0E73D}"/>
                </a:ext>
              </a:extLst>
            </p:cNvPr>
            <p:cNvSpPr txBox="1"/>
            <p:nvPr/>
          </p:nvSpPr>
          <p:spPr>
            <a:xfrm>
              <a:off x="9818011" y="1327064"/>
              <a:ext cx="21146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>
                  <a:solidFill>
                    <a:srgbClr val="FF3B3B"/>
                  </a:solidFill>
                  <a:latin typeface="Montserrat" panose="00000500000000000000" pitchFamily="2" charset="-52"/>
                </a:rPr>
                <a:t>≥</a:t>
              </a:r>
              <a:r>
                <a:rPr lang="ru-RU" altLang="ru-RU" sz="3600" b="1" dirty="0">
                  <a:solidFill>
                    <a:srgbClr val="FF3B3B"/>
                  </a:solidFill>
                  <a:latin typeface="Montserrat" panose="00000500000000000000" pitchFamily="2" charset="-52"/>
                  <a:sym typeface="Calibri" panose="020F0502020204030204" pitchFamily="34" charset="0"/>
                </a:rPr>
                <a:t>80%</a:t>
              </a:r>
              <a:endParaRPr lang="ru-RU" sz="3600" b="1" dirty="0">
                <a:solidFill>
                  <a:srgbClr val="FF3B3B"/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15" name="Content Placeholder 2">
              <a:extLst>
                <a:ext uri="{FF2B5EF4-FFF2-40B4-BE49-F238E27FC236}">
                  <a16:creationId xmlns:a16="http://schemas.microsoft.com/office/drawing/2014/main" id="{CA87C030-3625-4F59-AC4A-5248155B3448}"/>
                </a:ext>
              </a:extLst>
            </p:cNvPr>
            <p:cNvSpPr txBox="1">
              <a:spLocks/>
            </p:cNvSpPr>
            <p:nvPr/>
          </p:nvSpPr>
          <p:spPr>
            <a:xfrm>
              <a:off x="9036147" y="3052183"/>
              <a:ext cx="3066402" cy="1632738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buNone/>
              </a:pPr>
              <a:r>
                <a:rPr lang="ru-RU" sz="1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tserrat" panose="00000500000000000000" pitchFamily="2" charset="-52"/>
                </a:rPr>
                <a:t>заполнение кадровой потребности при реализации инвестиционных проектов</a:t>
              </a:r>
            </a:p>
          </p:txBody>
        </p:sp>
      </p:grpSp>
      <p:grpSp>
        <p:nvGrpSpPr>
          <p:cNvPr id="14" name="Группа 13">
            <a:extLst>
              <a:ext uri="{FF2B5EF4-FFF2-40B4-BE49-F238E27FC236}">
                <a16:creationId xmlns:a16="http://schemas.microsoft.com/office/drawing/2014/main" id="{C28B6B11-A0A9-4031-92EB-D4564D5B33CF}"/>
              </a:ext>
            </a:extLst>
          </p:cNvPr>
          <p:cNvGrpSpPr/>
          <p:nvPr/>
        </p:nvGrpSpPr>
        <p:grpSpPr>
          <a:xfrm>
            <a:off x="1850992" y="4045084"/>
            <a:ext cx="3605075" cy="2189703"/>
            <a:chOff x="2043184" y="3438798"/>
            <a:chExt cx="3605075" cy="2189703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490756B-A740-45A5-ABFC-B3AEF8C488AA}"/>
                </a:ext>
              </a:extLst>
            </p:cNvPr>
            <p:cNvSpPr txBox="1"/>
            <p:nvPr/>
          </p:nvSpPr>
          <p:spPr>
            <a:xfrm>
              <a:off x="3024557" y="3438798"/>
              <a:ext cx="238038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>
                  <a:solidFill>
                    <a:srgbClr val="FF3B3B"/>
                  </a:solidFill>
                  <a:latin typeface="Montserrat" panose="00000500000000000000" pitchFamily="2" charset="-52"/>
                </a:rPr>
                <a:t>≥ 400</a:t>
              </a:r>
            </a:p>
          </p:txBody>
        </p:sp>
        <p:sp>
          <p:nvSpPr>
            <p:cNvPr id="16" name="Content Placeholder 2">
              <a:extLst>
                <a:ext uri="{FF2B5EF4-FFF2-40B4-BE49-F238E27FC236}">
                  <a16:creationId xmlns:a16="http://schemas.microsoft.com/office/drawing/2014/main" id="{331F2E6D-9E93-4761-8495-BA3951AA8ABE}"/>
                </a:ext>
              </a:extLst>
            </p:cNvPr>
            <p:cNvSpPr txBox="1">
              <a:spLocks/>
            </p:cNvSpPr>
            <p:nvPr/>
          </p:nvSpPr>
          <p:spPr>
            <a:xfrm>
              <a:off x="2043184" y="4797085"/>
              <a:ext cx="3605075" cy="831416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buNone/>
              </a:pPr>
              <a:r>
                <a:rPr lang="ru-RU" sz="1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tserrat" panose="00000500000000000000" pitchFamily="2" charset="-52"/>
                </a:rPr>
                <a:t>высокопроизводительных рабочих мест</a:t>
              </a:r>
            </a:p>
          </p:txBody>
        </p:sp>
      </p:grp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8ABFF0AC-FAA9-4B3C-9468-2B84DE5B6BEB}"/>
              </a:ext>
            </a:extLst>
          </p:cNvPr>
          <p:cNvGrpSpPr/>
          <p:nvPr/>
        </p:nvGrpSpPr>
        <p:grpSpPr>
          <a:xfrm>
            <a:off x="6599654" y="4057104"/>
            <a:ext cx="3512359" cy="3038439"/>
            <a:chOff x="7195825" y="3450818"/>
            <a:chExt cx="3512359" cy="3038439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6090C75-A412-431D-9B50-301D7DB89FC5}"/>
                </a:ext>
              </a:extLst>
            </p:cNvPr>
            <p:cNvSpPr txBox="1"/>
            <p:nvPr/>
          </p:nvSpPr>
          <p:spPr>
            <a:xfrm>
              <a:off x="8116425" y="3450818"/>
              <a:ext cx="259175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altLang="ru-RU" sz="3600" b="1" dirty="0">
                  <a:solidFill>
                    <a:srgbClr val="FF3B3B"/>
                  </a:solidFill>
                  <a:latin typeface="Montserrat" panose="00000500000000000000" pitchFamily="2" charset="-52"/>
                  <a:sym typeface="Calibri" panose="020F0502020204030204" pitchFamily="34" charset="0"/>
                </a:rPr>
                <a:t>22,6%</a:t>
              </a:r>
              <a:endParaRPr lang="ru-RU" sz="3600" b="1" dirty="0">
                <a:solidFill>
                  <a:srgbClr val="FF3B3B"/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17" name="Content Placeholder 2">
              <a:extLst>
                <a:ext uri="{FF2B5EF4-FFF2-40B4-BE49-F238E27FC236}">
                  <a16:creationId xmlns:a16="http://schemas.microsoft.com/office/drawing/2014/main" id="{F7833CD8-FEE0-45C1-9A81-8A3A5327200F}"/>
                </a:ext>
              </a:extLst>
            </p:cNvPr>
            <p:cNvSpPr txBox="1">
              <a:spLocks/>
            </p:cNvSpPr>
            <p:nvPr/>
          </p:nvSpPr>
          <p:spPr>
            <a:xfrm>
              <a:off x="7195825" y="4829359"/>
              <a:ext cx="3417684" cy="1659898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buNone/>
              </a:pPr>
              <a:r>
                <a:rPr lang="ru-RU" sz="1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tserrat" panose="00000500000000000000" pitchFamily="2" charset="-52"/>
                </a:rPr>
                <a:t>удельный вес работников, занятых во вредных и (или) опасных условиях труда</a:t>
              </a:r>
            </a:p>
          </p:txBody>
        </p:sp>
      </p:grp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646DD842-4CD5-4FAC-9FC3-16C5B933E7FA}"/>
              </a:ext>
            </a:extLst>
          </p:cNvPr>
          <p:cNvSpPr/>
          <p:nvPr/>
        </p:nvSpPr>
        <p:spPr>
          <a:xfrm>
            <a:off x="379099" y="3817658"/>
            <a:ext cx="185940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-52"/>
              </a:rPr>
              <a:t>уровень </a:t>
            </a:r>
          </a:p>
          <a:p>
            <a:pPr algn="ctr"/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-52"/>
              </a:rPr>
              <a:t>безработицы </a:t>
            </a:r>
          </a:p>
          <a:p>
            <a:pPr algn="ctr"/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-52"/>
              </a:rPr>
              <a:t>по МОТ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1E89FCE-7E86-40E2-9CD4-8B8D41F1B8D8}"/>
              </a:ext>
            </a:extLst>
          </p:cNvPr>
          <p:cNvSpPr txBox="1"/>
          <p:nvPr/>
        </p:nvSpPr>
        <p:spPr>
          <a:xfrm>
            <a:off x="528853" y="6135529"/>
            <a:ext cx="656299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solidFill>
                  <a:schemeClr val="bg1"/>
                </a:solidFill>
                <a:latin typeface="Montserrat Medium" panose="00000600000000000000" pitchFamily="2" charset="-52"/>
                <a:ea typeface="Montserrat" charset="0"/>
                <a:cs typeface="Montserrat" charset="0"/>
              </a:rPr>
              <a:t>Красноярск, 2021 год</a:t>
            </a:r>
            <a:endParaRPr lang="en-US" sz="1000" dirty="0">
              <a:solidFill>
                <a:schemeClr val="bg1"/>
              </a:solidFill>
              <a:latin typeface="Montserrat Medium" panose="00000600000000000000" pitchFamily="2" charset="-52"/>
              <a:ea typeface="Montserrat" charset="0"/>
              <a:cs typeface="Montserrat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7F0AD01-0D07-4437-ABD7-57C615E4092A}"/>
              </a:ext>
            </a:extLst>
          </p:cNvPr>
          <p:cNvSpPr txBox="1"/>
          <p:nvPr/>
        </p:nvSpPr>
        <p:spPr>
          <a:xfrm>
            <a:off x="525144" y="319663"/>
            <a:ext cx="39120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>
                <a:solidFill>
                  <a:srgbClr val="FF0000"/>
                </a:solidFill>
                <a:latin typeface="Montserrat" charset="0"/>
                <a:ea typeface="Montserrat" charset="0"/>
                <a:cs typeface="Montserrat" charset="0"/>
              </a:rPr>
              <a:t>17</a:t>
            </a:r>
            <a:endParaRPr lang="en-US" sz="1100" b="1" dirty="0">
              <a:solidFill>
                <a:srgbClr val="FF0000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16099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0F5B972-0A61-4EDD-BDE4-534E78EE67B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8" y="0"/>
            <a:ext cx="12180722" cy="6858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5418995-FB08-4558-B7C9-92E13F8B5CF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380" y="262260"/>
            <a:ext cx="1652770" cy="82671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0E03EF7-2EF2-4C51-9B0D-53C9D190D8B6}"/>
              </a:ext>
            </a:extLst>
          </p:cNvPr>
          <p:cNvSpPr txBox="1"/>
          <p:nvPr/>
        </p:nvSpPr>
        <p:spPr>
          <a:xfrm>
            <a:off x="528853" y="6135529"/>
            <a:ext cx="656299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solidFill>
                  <a:schemeClr val="bg1">
                    <a:lumMod val="65000"/>
                  </a:schemeClr>
                </a:solidFill>
                <a:latin typeface="Montserrat Medium" panose="00000600000000000000" pitchFamily="2" charset="-52"/>
                <a:ea typeface="Montserrat" charset="0"/>
                <a:cs typeface="Montserrat" charset="0"/>
              </a:rPr>
              <a:t>Красноярск, 2021 год</a:t>
            </a:r>
            <a:endParaRPr lang="en-US" sz="1000" dirty="0">
              <a:solidFill>
                <a:schemeClr val="bg1">
                  <a:lumMod val="65000"/>
                </a:schemeClr>
              </a:solidFill>
              <a:latin typeface="Montserrat Medium" panose="00000600000000000000" pitchFamily="2" charset="-52"/>
              <a:ea typeface="Montserrat" charset="0"/>
              <a:cs typeface="Montserrat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913D567-B3E2-400E-9D11-D4AE935BCA4C}"/>
              </a:ext>
            </a:extLst>
          </p:cNvPr>
          <p:cNvSpPr txBox="1"/>
          <p:nvPr/>
        </p:nvSpPr>
        <p:spPr>
          <a:xfrm>
            <a:off x="286380" y="2459504"/>
            <a:ext cx="62291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Управление рынком труда –государственная функция</a:t>
            </a:r>
          </a:p>
        </p:txBody>
      </p:sp>
    </p:spTree>
    <p:extLst>
      <p:ext uri="{BB962C8B-B14F-4D97-AF65-F5344CB8AC3E}">
        <p14:creationId xmlns:p14="http://schemas.microsoft.com/office/powerpoint/2010/main" val="37027203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EDF09A3-4E55-4224-8EB2-570A8A8F02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1718" y="994405"/>
            <a:ext cx="3257234" cy="5084847"/>
          </a:xfrm>
          <a:prstGeom prst="rect">
            <a:avLst/>
          </a:prstGeom>
        </p:spPr>
      </p:pic>
      <p:sp>
        <p:nvSpPr>
          <p:cNvPr id="5" name="Rectangle 5">
            <a:extLst>
              <a:ext uri="{FF2B5EF4-FFF2-40B4-BE49-F238E27FC236}">
                <a16:creationId xmlns:a16="http://schemas.microsoft.com/office/drawing/2014/main" id="{51D387D6-B3D8-4D6E-A44A-A815F4D0616C}"/>
              </a:ext>
            </a:extLst>
          </p:cNvPr>
          <p:cNvSpPr/>
          <p:nvPr/>
        </p:nvSpPr>
        <p:spPr>
          <a:xfrm>
            <a:off x="479425" y="0"/>
            <a:ext cx="45719" cy="549275"/>
          </a:xfrm>
          <a:prstGeom prst="rect">
            <a:avLst/>
          </a:prstGeom>
          <a:solidFill>
            <a:srgbClr val="FF3B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3E844A8-AF01-438F-80A8-825C857AAD3E}"/>
              </a:ext>
            </a:extLst>
          </p:cNvPr>
          <p:cNvSpPr txBox="1"/>
          <p:nvPr/>
        </p:nvSpPr>
        <p:spPr>
          <a:xfrm>
            <a:off x="528853" y="577450"/>
            <a:ext cx="110886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FF3B3B"/>
                </a:solidFill>
                <a:latin typeface="Montserrat" panose="00000500000000000000" pitchFamily="2" charset="-52"/>
              </a:rPr>
              <a:t>Крупные инвестиционные проекты Красноярского края: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71D0FD6-8B8A-4F34-A6CB-5006DA5D0223}"/>
              </a:ext>
            </a:extLst>
          </p:cNvPr>
          <p:cNvSpPr txBox="1">
            <a:spLocks/>
          </p:cNvSpPr>
          <p:nvPr/>
        </p:nvSpPr>
        <p:spPr>
          <a:xfrm>
            <a:off x="390978" y="4606449"/>
            <a:ext cx="3930338" cy="106572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ru-RU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</a:rPr>
              <a:t>Развитие особой экономической зоны «Красноярская технологическая долина»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B0074B83-061D-438B-B91F-37A7E55CC1C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73353" y="3323308"/>
            <a:ext cx="180975" cy="3810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B7A2ACC3-D9BD-4994-A74A-04B582D03E5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73353" y="2203567"/>
            <a:ext cx="180975" cy="3810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B0074B83-061D-438B-B91F-37A7E55CC1C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73353" y="4977688"/>
            <a:ext cx="180975" cy="381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99ADFA26-7B85-41AA-B871-9F00C7C27D07}"/>
              </a:ext>
            </a:extLst>
          </p:cNvPr>
          <p:cNvSpPr txBox="1"/>
          <p:nvPr/>
        </p:nvSpPr>
        <p:spPr>
          <a:xfrm>
            <a:off x="528853" y="6135529"/>
            <a:ext cx="656299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 Medium" panose="00000600000000000000" pitchFamily="2" charset="-52"/>
                <a:ea typeface="Montserrat" charset="0"/>
                <a:cs typeface="Montserrat" charset="0"/>
              </a:rPr>
              <a:t>Красноярск, 2021 год</a:t>
            </a:r>
            <a:endParaRPr lang="en-US" sz="1000" dirty="0">
              <a:solidFill>
                <a:schemeClr val="tx1">
                  <a:lumMod val="85000"/>
                  <a:lumOff val="15000"/>
                </a:schemeClr>
              </a:solidFill>
              <a:latin typeface="Montserrat Medium" panose="00000600000000000000" pitchFamily="2" charset="-52"/>
              <a:ea typeface="Montserrat" charset="0"/>
              <a:cs typeface="Montserrat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898C495-BD76-497D-8519-7AF61A4F3F10}"/>
              </a:ext>
            </a:extLst>
          </p:cNvPr>
          <p:cNvSpPr txBox="1"/>
          <p:nvPr/>
        </p:nvSpPr>
        <p:spPr>
          <a:xfrm>
            <a:off x="390978" y="2017582"/>
            <a:ext cx="29129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ru-RU" sz="1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</a:rPr>
              <a:t>Проект «Восток Ойл»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236C8A8-F584-448A-88B6-02958AD2309C}"/>
              </a:ext>
            </a:extLst>
          </p:cNvPr>
          <p:cNvSpPr txBox="1"/>
          <p:nvPr/>
        </p:nvSpPr>
        <p:spPr>
          <a:xfrm>
            <a:off x="390978" y="2699688"/>
            <a:ext cx="352763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ru-RU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</a:rPr>
              <a:t>Создание Западно-Таймырского промышленного кластера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</a:rPr>
              <a:t>по производству угольных концентратов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0AB126C-1770-49ED-9F01-E59A9BF6AED8}"/>
              </a:ext>
            </a:extLst>
          </p:cNvPr>
          <p:cNvSpPr txBox="1"/>
          <p:nvPr/>
        </p:nvSpPr>
        <p:spPr>
          <a:xfrm>
            <a:off x="7120913" y="1903911"/>
            <a:ext cx="443090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ru-RU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</a:rPr>
              <a:t>Развитие </a:t>
            </a:r>
            <a:r>
              <a:rPr lang="ru-RU" sz="16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</a:rPr>
              <a:t>Ангаро</a:t>
            </a:r>
            <a:r>
              <a:rPr lang="ru-RU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</a:rPr>
              <a:t>-Енисейского экономического района</a:t>
            </a: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A7879901-5845-4298-A1D6-358643B3FD1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85026" y="2183198"/>
            <a:ext cx="180975" cy="38100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71B4F14B-4E4B-43A6-A7BC-60ECDE25D397}"/>
              </a:ext>
            </a:extLst>
          </p:cNvPr>
          <p:cNvSpPr txBox="1"/>
          <p:nvPr/>
        </p:nvSpPr>
        <p:spPr>
          <a:xfrm>
            <a:off x="7120913" y="3132343"/>
            <a:ext cx="6096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</a:rPr>
              <a:t>Строительство </a:t>
            </a:r>
            <a:r>
              <a:rPr lang="ru-RU" sz="16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</a:rPr>
              <a:t>Нижнебогучанской</a:t>
            </a:r>
            <a:r>
              <a:rPr lang="ru-RU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</a:rPr>
              <a:t> ГЭС</a:t>
            </a: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68F0251E-B91E-4297-8318-7EFFB010DF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85026" y="3282570"/>
            <a:ext cx="180975" cy="38100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7CB9A405-4ACC-4A71-A687-87BC277A771E}"/>
              </a:ext>
            </a:extLst>
          </p:cNvPr>
          <p:cNvSpPr txBox="1"/>
          <p:nvPr/>
        </p:nvSpPr>
        <p:spPr>
          <a:xfrm>
            <a:off x="7120913" y="4843577"/>
            <a:ext cx="646803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</a:rPr>
              <a:t>Агропромышленный парк «Сибирь»</a:t>
            </a:r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0AEA91E5-A112-4514-972A-6B72E0DEB0F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85026" y="4995848"/>
            <a:ext cx="180975" cy="38100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7D500071-7085-4AFC-BC1F-9C8DD1F164BA}"/>
              </a:ext>
            </a:extLst>
          </p:cNvPr>
          <p:cNvSpPr txBox="1"/>
          <p:nvPr/>
        </p:nvSpPr>
        <p:spPr>
          <a:xfrm>
            <a:off x="574460" y="310172"/>
            <a:ext cx="39120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>
                <a:solidFill>
                  <a:srgbClr val="FF0000"/>
                </a:solidFill>
                <a:latin typeface="Montserrat" charset="0"/>
                <a:ea typeface="Montserrat" charset="0"/>
                <a:cs typeface="Montserrat" charset="0"/>
              </a:rPr>
              <a:t>2</a:t>
            </a:r>
            <a:endParaRPr lang="en-US" sz="1100" b="1" dirty="0">
              <a:solidFill>
                <a:srgbClr val="FF0000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08074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 descr="слайд8.pn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>
          <a:xfrm>
            <a:off x="0" y="1269778"/>
            <a:ext cx="12190413" cy="5589810"/>
          </a:xfrm>
          <a:prstGeom prst="rect">
            <a:avLst/>
          </a:prstGeom>
        </p:spPr>
      </p:pic>
      <p:sp>
        <p:nvSpPr>
          <p:cNvPr id="5" name="Rectangle 5">
            <a:extLst>
              <a:ext uri="{FF2B5EF4-FFF2-40B4-BE49-F238E27FC236}">
                <a16:creationId xmlns:a16="http://schemas.microsoft.com/office/drawing/2014/main" id="{5BBC518A-2304-44EF-A18B-BF9A0D62EC02}"/>
              </a:ext>
            </a:extLst>
          </p:cNvPr>
          <p:cNvSpPr/>
          <p:nvPr/>
        </p:nvSpPr>
        <p:spPr>
          <a:xfrm>
            <a:off x="479425" y="0"/>
            <a:ext cx="45719" cy="549275"/>
          </a:xfrm>
          <a:prstGeom prst="rect">
            <a:avLst/>
          </a:prstGeom>
          <a:solidFill>
            <a:srgbClr val="FF3B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D3EEA4-327C-4C95-993D-020B1C9770F5}"/>
              </a:ext>
            </a:extLst>
          </p:cNvPr>
          <p:cNvSpPr txBox="1"/>
          <p:nvPr/>
        </p:nvSpPr>
        <p:spPr>
          <a:xfrm>
            <a:off x="514634" y="666833"/>
            <a:ext cx="1118743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FF3B3B"/>
                </a:solidFill>
                <a:latin typeface="Montserrat" panose="00000500000000000000" pitchFamily="2" charset="-52"/>
              </a:rPr>
              <a:t>Основные результаты реализации стратегии управления рынком труда до 2020 года</a:t>
            </a:r>
            <a:endParaRPr lang="en-US" sz="2800" b="1" dirty="0">
              <a:solidFill>
                <a:srgbClr val="FF3B3B"/>
              </a:solidFill>
              <a:latin typeface="Montserrat" panose="00000500000000000000" pitchFamily="2" charset="-52"/>
              <a:ea typeface="Montserrat" charset="0"/>
              <a:cs typeface="Montserrat" charset="0"/>
            </a:endParaRP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3" t="28207" r="29446" b="27075"/>
          <a:stretch/>
        </p:blipFill>
        <p:spPr>
          <a:xfrm>
            <a:off x="3343586" y="1227579"/>
            <a:ext cx="6006602" cy="3099617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4F43761D-AED6-46A8-A1BA-EF7131A2DD6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37151" y="2341443"/>
            <a:ext cx="676890" cy="716706"/>
          </a:xfrm>
          <a:prstGeom prst="rect">
            <a:avLst/>
          </a:prstGeom>
        </p:spPr>
      </p:pic>
      <p:sp>
        <p:nvSpPr>
          <p:cNvPr id="42" name="Content Placeholder 2">
            <a:extLst>
              <a:ext uri="{FF2B5EF4-FFF2-40B4-BE49-F238E27FC236}">
                <a16:creationId xmlns:a16="http://schemas.microsoft.com/office/drawing/2014/main" id="{01B35CA4-5E3E-421E-B21C-579036B0DF24}"/>
              </a:ext>
            </a:extLst>
          </p:cNvPr>
          <p:cNvSpPr txBox="1">
            <a:spLocks/>
          </p:cNvSpPr>
          <p:nvPr/>
        </p:nvSpPr>
        <p:spPr>
          <a:xfrm>
            <a:off x="5861962" y="2121017"/>
            <a:ext cx="2857259" cy="152900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ru-RU" sz="11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/>
              </a:rPr>
              <a:t>СОЗДАНЫ:</a:t>
            </a:r>
          </a:p>
          <a:p>
            <a:pPr marL="85725" indent="-85725">
              <a:lnSpc>
                <a:spcPct val="100000"/>
              </a:lnSpc>
              <a:spcBef>
                <a:spcPts val="600"/>
              </a:spcBef>
            </a:pPr>
            <a:r>
              <a:rPr lang="ru-RU" sz="1100" dirty="0">
                <a:latin typeface="Montserrat" panose="00000500000000000000" pitchFamily="2" charset="-52"/>
              </a:rPr>
              <a:t>Комиссия по вопросам кадрового обеспечения экономики Красноярского края</a:t>
            </a:r>
          </a:p>
          <a:p>
            <a:pPr marL="85725" indent="-85725">
              <a:lnSpc>
                <a:spcPct val="100000"/>
              </a:lnSpc>
              <a:spcBef>
                <a:spcPts val="600"/>
              </a:spcBef>
            </a:pPr>
            <a:r>
              <a:rPr lang="ru-RU" sz="1100" dirty="0">
                <a:latin typeface="Montserrat" panose="00000500000000000000" pitchFamily="2" charset="-52"/>
              </a:rPr>
              <a:t>Координационный совет по развитию Национальной системы квалификаций</a:t>
            </a:r>
          </a:p>
          <a:p>
            <a:pPr marL="0" indent="0">
              <a:lnSpc>
                <a:spcPct val="100000"/>
              </a:lnSpc>
              <a:buNone/>
            </a:pPr>
            <a:endParaRPr lang="ru-RU" sz="1100" dirty="0">
              <a:latin typeface="Montserrat" panose="00000500000000000000" pitchFamily="2" charset="-52"/>
            </a:endParaRPr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3" t="28207" r="29446" b="27075"/>
          <a:stretch/>
        </p:blipFill>
        <p:spPr>
          <a:xfrm>
            <a:off x="102450" y="3754834"/>
            <a:ext cx="5276867" cy="2723050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22E148AC-DCCE-4CEA-B42B-6C3885296273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0642" y="4852480"/>
            <a:ext cx="591976" cy="560262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3" t="28207" r="29446" b="27075"/>
          <a:stretch/>
        </p:blipFill>
        <p:spPr>
          <a:xfrm>
            <a:off x="7004355" y="3748946"/>
            <a:ext cx="5366939" cy="2723050"/>
          </a:xfrm>
          <a:prstGeom prst="rect">
            <a:avLst/>
          </a:prstGeom>
        </p:spPr>
      </p:pic>
      <p:sp>
        <p:nvSpPr>
          <p:cNvPr id="40" name="Content Placeholder 2">
            <a:extLst>
              <a:ext uri="{FF2B5EF4-FFF2-40B4-BE49-F238E27FC236}">
                <a16:creationId xmlns:a16="http://schemas.microsoft.com/office/drawing/2014/main" id="{0B51A0A5-673A-405C-9A37-697D386E807D}"/>
              </a:ext>
            </a:extLst>
          </p:cNvPr>
          <p:cNvSpPr txBox="1">
            <a:spLocks/>
          </p:cNvSpPr>
          <p:nvPr/>
        </p:nvSpPr>
        <p:spPr>
          <a:xfrm>
            <a:off x="2278977" y="4565565"/>
            <a:ext cx="2965374" cy="123010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ru-RU" sz="1050" b="1" dirty="0">
                <a:latin typeface="Montserrat" panose="00000500000000000000" pitchFamily="2" charset="-52"/>
              </a:rPr>
              <a:t>ЕЖЕГОДНО РАЗРАБАТЫВАЮТСЯ: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</a:pPr>
            <a:r>
              <a:rPr lang="ru-RU" sz="1050" dirty="0">
                <a:latin typeface="Montserrat" panose="00000500000000000000" pitchFamily="2" charset="-52"/>
              </a:rPr>
              <a:t> Прогноз баланса трудовых ресурсов</a:t>
            </a:r>
            <a:endParaRPr lang="en-US" sz="1050" dirty="0">
              <a:latin typeface="Montserrat" panose="00000500000000000000" pitchFamily="2" charset="-52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</a:pPr>
            <a:r>
              <a:rPr lang="en-US" sz="1050" dirty="0">
                <a:latin typeface="Montserrat" panose="00000500000000000000" pitchFamily="2" charset="-52"/>
              </a:rPr>
              <a:t> </a:t>
            </a:r>
            <a:r>
              <a:rPr lang="ru-RU" sz="1050" dirty="0">
                <a:latin typeface="Montserrat" panose="00000500000000000000" pitchFamily="2" charset="-52"/>
              </a:rPr>
              <a:t>Прогноз потребности экономики Красноярского края </a:t>
            </a:r>
            <a:br>
              <a:rPr lang="ru-RU" sz="1050" dirty="0">
                <a:latin typeface="Montserrat" panose="00000500000000000000" pitchFamily="2" charset="-52"/>
              </a:rPr>
            </a:br>
            <a:r>
              <a:rPr lang="ru-RU" sz="1050" dirty="0">
                <a:latin typeface="Montserrat" panose="00000500000000000000" pitchFamily="2" charset="-52"/>
              </a:rPr>
              <a:t>в квалифицированных рабочих   кадрах и специалистах</a:t>
            </a:r>
          </a:p>
        </p:txBody>
      </p:sp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A0571C77-DFD0-42D9-8B05-9E11FEC09B02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797568" y="4725368"/>
            <a:ext cx="687374" cy="687374"/>
          </a:xfrm>
          <a:prstGeom prst="rect">
            <a:avLst/>
          </a:prstGeom>
        </p:spPr>
      </p:pic>
      <p:sp>
        <p:nvSpPr>
          <p:cNvPr id="43" name="Content Placeholder 2">
            <a:extLst>
              <a:ext uri="{FF2B5EF4-FFF2-40B4-BE49-F238E27FC236}">
                <a16:creationId xmlns:a16="http://schemas.microsoft.com/office/drawing/2014/main" id="{7C035690-B071-4F35-9F29-2ED8D695FBBC}"/>
              </a:ext>
            </a:extLst>
          </p:cNvPr>
          <p:cNvSpPr txBox="1">
            <a:spLocks/>
          </p:cNvSpPr>
          <p:nvPr/>
        </p:nvSpPr>
        <p:spPr>
          <a:xfrm>
            <a:off x="9182372" y="4497981"/>
            <a:ext cx="2982590" cy="114214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05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/>
              </a:rPr>
              <a:t>РЕАЛИЗУЮТСЯ ПРОГРАММЫ:</a:t>
            </a:r>
          </a:p>
          <a:p>
            <a:pPr marL="0" indent="0">
              <a:spcBef>
                <a:spcPts val="600"/>
              </a:spcBef>
            </a:pPr>
            <a:r>
              <a:rPr lang="en-US" sz="1050" dirty="0">
                <a:latin typeface="Montserrat" panose="00000500000000000000" pitchFamily="2" charset="-52"/>
              </a:rPr>
              <a:t> </a:t>
            </a:r>
            <a:r>
              <a:rPr lang="ru-RU" sz="1050" dirty="0">
                <a:latin typeface="Montserrat" panose="00000500000000000000" pitchFamily="2" charset="-52"/>
              </a:rPr>
              <a:t>Оказание содействия добровольному переселению в Красноярский край соотечественников, проживающих за рубежом.</a:t>
            </a:r>
            <a:endParaRPr lang="ru-RU" sz="1050" b="1" i="1" dirty="0">
              <a:solidFill>
                <a:srgbClr val="FF0000"/>
              </a:solidFill>
              <a:latin typeface="Montserrat" panose="00000500000000000000" pitchFamily="2" charset="-52"/>
            </a:endParaRPr>
          </a:p>
          <a:p>
            <a:pPr marL="0" indent="0">
              <a:spcBef>
                <a:spcPts val="600"/>
              </a:spcBef>
            </a:pPr>
            <a:r>
              <a:rPr lang="en-US" sz="1050" dirty="0">
                <a:latin typeface="Montserrat" panose="00000500000000000000" pitchFamily="2" charset="-52"/>
              </a:rPr>
              <a:t> </a:t>
            </a:r>
            <a:r>
              <a:rPr lang="ru-RU" sz="1050" dirty="0">
                <a:latin typeface="Montserrat" panose="00000500000000000000" pitchFamily="2" charset="-52"/>
              </a:rPr>
              <a:t>Региональная программа повышения мобильности трудовых ресурсов</a:t>
            </a:r>
            <a:endParaRPr lang="ru-RU" sz="1050" i="1" dirty="0">
              <a:latin typeface="Montserrat" panose="00000500000000000000" pitchFamily="2" charset="-52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24B02A7-A480-4837-B7C8-EF9ECAAE90E7}"/>
              </a:ext>
            </a:extLst>
          </p:cNvPr>
          <p:cNvSpPr txBox="1"/>
          <p:nvPr/>
        </p:nvSpPr>
        <p:spPr>
          <a:xfrm>
            <a:off x="525144" y="319663"/>
            <a:ext cx="39120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>
                <a:solidFill>
                  <a:srgbClr val="FF0000"/>
                </a:solidFill>
                <a:latin typeface="Montserrat" charset="0"/>
                <a:ea typeface="Montserrat" charset="0"/>
                <a:cs typeface="Montserrat" charset="0"/>
              </a:rPr>
              <a:t>3</a:t>
            </a:r>
            <a:endParaRPr lang="en-US" sz="1100" b="1" dirty="0">
              <a:solidFill>
                <a:srgbClr val="FF0000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79164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 descr="слайд14.pn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1125538"/>
            <a:ext cx="12190413" cy="5589810"/>
          </a:xfrm>
          <a:prstGeom prst="rect">
            <a:avLst/>
          </a:prstGeom>
        </p:spPr>
      </p:pic>
      <p:sp>
        <p:nvSpPr>
          <p:cNvPr id="5" name="Rectangle 5">
            <a:extLst>
              <a:ext uri="{FF2B5EF4-FFF2-40B4-BE49-F238E27FC236}">
                <a16:creationId xmlns:a16="http://schemas.microsoft.com/office/drawing/2014/main" id="{43306968-6810-41CD-99A6-EE06087AD179}"/>
              </a:ext>
            </a:extLst>
          </p:cNvPr>
          <p:cNvSpPr/>
          <p:nvPr/>
        </p:nvSpPr>
        <p:spPr>
          <a:xfrm>
            <a:off x="479425" y="0"/>
            <a:ext cx="45719" cy="549275"/>
          </a:xfrm>
          <a:prstGeom prst="rect">
            <a:avLst/>
          </a:prstGeom>
          <a:solidFill>
            <a:srgbClr val="FF3B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E68F4E8-FA99-41C0-90D6-067CB47770A9}"/>
              </a:ext>
            </a:extLst>
          </p:cNvPr>
          <p:cNvSpPr txBox="1"/>
          <p:nvPr/>
        </p:nvSpPr>
        <p:spPr>
          <a:xfrm>
            <a:off x="514634" y="666833"/>
            <a:ext cx="111874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FF3B3B"/>
                </a:solidFill>
                <a:latin typeface="Montserrat" panose="00000500000000000000" pitchFamily="2" charset="-52"/>
              </a:rPr>
              <a:t>Основные результаты реализации</a:t>
            </a:r>
            <a:endParaRPr lang="en-US" sz="2800" b="1" dirty="0">
              <a:solidFill>
                <a:srgbClr val="FF3B3B"/>
              </a:solidFill>
              <a:latin typeface="Montserrat" panose="00000500000000000000" pitchFamily="2" charset="-52"/>
              <a:ea typeface="Montserrat" charset="0"/>
              <a:cs typeface="Montserrat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AB57F5B-B873-4E16-989C-27DE99F6C9FA}"/>
              </a:ext>
            </a:extLst>
          </p:cNvPr>
          <p:cNvSpPr txBox="1"/>
          <p:nvPr/>
        </p:nvSpPr>
        <p:spPr>
          <a:xfrm>
            <a:off x="528853" y="6135529"/>
            <a:ext cx="656299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solidFill>
                  <a:schemeClr val="bg1">
                    <a:lumMod val="65000"/>
                  </a:schemeClr>
                </a:solidFill>
                <a:latin typeface="Montserrat Medium" panose="00000600000000000000" pitchFamily="2" charset="-52"/>
                <a:ea typeface="Montserrat" charset="0"/>
                <a:cs typeface="Montserrat" charset="0"/>
              </a:rPr>
              <a:t>Красноярск, 2021 год</a:t>
            </a:r>
            <a:endParaRPr lang="en-US" sz="1000" dirty="0">
              <a:solidFill>
                <a:schemeClr val="bg1">
                  <a:lumMod val="65000"/>
                </a:schemeClr>
              </a:solidFill>
              <a:latin typeface="Montserrat Medium" panose="00000600000000000000" pitchFamily="2" charset="-52"/>
              <a:ea typeface="Montserrat" charset="0"/>
              <a:cs typeface="Montserrat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15" t="27828" r="28210" b="23663"/>
          <a:stretch/>
        </p:blipFill>
        <p:spPr>
          <a:xfrm flipH="1">
            <a:off x="2678130" y="900356"/>
            <a:ext cx="6478302" cy="3474396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15" t="27828" r="28210" b="23663"/>
          <a:stretch/>
        </p:blipFill>
        <p:spPr>
          <a:xfrm flipH="1">
            <a:off x="-277571" y="3499115"/>
            <a:ext cx="6156178" cy="3301637"/>
          </a:xfrm>
          <a:prstGeom prst="rect">
            <a:avLst/>
          </a:prstGeom>
        </p:spPr>
      </p:pic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C2F2F6A7-40EC-4CCF-80C4-8EBFCB668B2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261754" y="2143887"/>
            <a:ext cx="836834" cy="704702"/>
          </a:xfrm>
          <a:prstGeom prst="rect">
            <a:avLst/>
          </a:prstGeom>
        </p:spPr>
      </p:pic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28997F8C-E5DE-4809-B8EC-9F8118D7A609}"/>
              </a:ext>
            </a:extLst>
          </p:cNvPr>
          <p:cNvSpPr txBox="1">
            <a:spLocks/>
          </p:cNvSpPr>
          <p:nvPr/>
        </p:nvSpPr>
        <p:spPr>
          <a:xfrm>
            <a:off x="3658728" y="1841729"/>
            <a:ext cx="2922870" cy="335750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ru-RU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</a:rPr>
              <a:t>РЕАЛИЗОВАНЫ</a:t>
            </a:r>
            <a:r>
              <a:rPr lang="ru-RU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</a:rPr>
              <a:t>: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</a:rPr>
              <a:t>Программы опережающего кадрового обеспечения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sz="11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</a:rPr>
              <a:t>За счет всех источников трудовых ресурсов заполнено 93,5 тыс. рабочих мест для 3,4 тыс. работодателей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54F9BE8E-1186-480F-88B3-BE9E4BC17D9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120362" y="4535987"/>
            <a:ext cx="650970" cy="951418"/>
          </a:xfrm>
          <a:prstGeom prst="rect">
            <a:avLst/>
          </a:prstGeom>
        </p:spPr>
      </p:pic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3CA1469A-21FA-444A-8A25-1DCE1B0C1438}"/>
              </a:ext>
            </a:extLst>
          </p:cNvPr>
          <p:cNvSpPr txBox="1">
            <a:spLocks/>
          </p:cNvSpPr>
          <p:nvPr/>
        </p:nvSpPr>
        <p:spPr>
          <a:xfrm>
            <a:off x="723042" y="4372378"/>
            <a:ext cx="2636841" cy="277884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ru-RU" sz="1050" b="1" dirty="0">
                <a:latin typeface="Montserrat" panose="00000500000000000000" pitchFamily="2" charset="-52"/>
              </a:rPr>
              <a:t>СФОРМИРОВАНЫ: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</a:pPr>
            <a:r>
              <a:rPr lang="ru-RU" sz="1000" dirty="0">
                <a:latin typeface="Montserrat" panose="00000500000000000000" pitchFamily="2" charset="-52"/>
              </a:rPr>
              <a:t> Региональная модель   Национальной системы   квалификаций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</a:pPr>
            <a:r>
              <a:rPr lang="ru-RU" sz="1000" dirty="0">
                <a:latin typeface="Montserrat" panose="00000500000000000000" pitchFamily="2" charset="-52"/>
              </a:rPr>
              <a:t> Региональная система осуществления контроля за соблюдением законодательства об охране труда</a:t>
            </a: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15" t="27828" r="28210" b="23663"/>
          <a:stretch/>
        </p:blipFill>
        <p:spPr>
          <a:xfrm flipH="1">
            <a:off x="5232966" y="3256450"/>
            <a:ext cx="7031222" cy="3770933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A3C8A9E-2BFD-4A4C-91E5-0EE611305BA1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146318" y="4451099"/>
            <a:ext cx="1036306" cy="1036306"/>
          </a:xfrm>
          <a:prstGeom prst="rect">
            <a:avLst/>
          </a:prstGeom>
        </p:spPr>
      </p:pic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02BB7BED-C95A-4438-B473-D583EB0F77AD}"/>
              </a:ext>
            </a:extLst>
          </p:cNvPr>
          <p:cNvSpPr txBox="1">
            <a:spLocks/>
          </p:cNvSpPr>
          <p:nvPr/>
        </p:nvSpPr>
        <p:spPr>
          <a:xfrm>
            <a:off x="6261961" y="4171268"/>
            <a:ext cx="3277825" cy="316447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ru-RU" sz="1200" b="1" dirty="0">
                <a:latin typeface="Montserrat"/>
              </a:rPr>
              <a:t>ПРОВОДЯТСЯ: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</a:pPr>
            <a:r>
              <a:rPr lang="ru-RU" sz="1000" dirty="0">
                <a:latin typeface="Montserrat" panose="00000500000000000000" pitchFamily="2" charset="-52"/>
              </a:rPr>
              <a:t> Массовые </a:t>
            </a:r>
            <a:r>
              <a:rPr lang="ru-RU" sz="1000" dirty="0" err="1">
                <a:latin typeface="Montserrat" panose="00000500000000000000" pitchFamily="2" charset="-52"/>
              </a:rPr>
              <a:t>профориентационные</a:t>
            </a:r>
            <a:r>
              <a:rPr lang="ru-RU" sz="1000" dirty="0">
                <a:latin typeface="Montserrat" panose="00000500000000000000" pitchFamily="2" charset="-52"/>
              </a:rPr>
              <a:t>    акции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</a:pPr>
            <a:r>
              <a:rPr lang="ru-RU" sz="1000" dirty="0">
                <a:latin typeface="Montserrat" panose="00000500000000000000" pitchFamily="2" charset="-52"/>
              </a:rPr>
              <a:t> Всероссийский конкурс профессионального мастерства «Лучший по профессии»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</a:pPr>
            <a:r>
              <a:rPr lang="ru-RU" sz="1000" dirty="0">
                <a:latin typeface="Montserrat" panose="00000500000000000000" pitchFamily="2" charset="-52"/>
              </a:rPr>
              <a:t> Национальный чемпионат рабочих профессий «</a:t>
            </a:r>
            <a:r>
              <a:rPr lang="ru-RU" sz="1000" dirty="0" err="1">
                <a:latin typeface="Montserrat" panose="00000500000000000000" pitchFamily="2" charset="-52"/>
              </a:rPr>
              <a:t>WorldSkills</a:t>
            </a:r>
            <a:r>
              <a:rPr lang="ru-RU" sz="1000" dirty="0">
                <a:latin typeface="Montserrat" panose="00000500000000000000" pitchFamily="2" charset="-52"/>
              </a:rPr>
              <a:t>»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</a:pPr>
            <a:r>
              <a:rPr lang="ru-RU" sz="1000" dirty="0">
                <a:latin typeface="Montserrat" panose="00000500000000000000" pitchFamily="2" charset="-52"/>
              </a:rPr>
              <a:t> Конкурсы на лучшую организацию работы по охране труда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E45CA25-0051-40EB-98C6-F851A0C0C9CD}"/>
              </a:ext>
            </a:extLst>
          </p:cNvPr>
          <p:cNvSpPr txBox="1"/>
          <p:nvPr/>
        </p:nvSpPr>
        <p:spPr>
          <a:xfrm>
            <a:off x="525144" y="319663"/>
            <a:ext cx="39120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>
                <a:solidFill>
                  <a:srgbClr val="FF0000"/>
                </a:solidFill>
                <a:latin typeface="Montserrat" charset="0"/>
                <a:ea typeface="Montserrat" charset="0"/>
                <a:cs typeface="Montserrat" charset="0"/>
              </a:rPr>
              <a:t>4</a:t>
            </a:r>
            <a:endParaRPr lang="en-US" sz="1100" b="1" dirty="0">
              <a:solidFill>
                <a:srgbClr val="FF0000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47993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Рисунок 32" descr="ЛЕС3.pn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1509506"/>
            <a:ext cx="12192000" cy="534694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D51CD86-C69A-4573-8631-9784C884389A}"/>
              </a:ext>
            </a:extLst>
          </p:cNvPr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>
          <a:xfrm>
            <a:off x="0" y="337704"/>
            <a:ext cx="12192000" cy="6739154"/>
          </a:xfrm>
          <a:prstGeom prst="rect">
            <a:avLst/>
          </a:prstGeom>
        </p:spPr>
      </p:pic>
      <p:sp>
        <p:nvSpPr>
          <p:cNvPr id="5" name="Rectangle 5">
            <a:extLst>
              <a:ext uri="{FF2B5EF4-FFF2-40B4-BE49-F238E27FC236}">
                <a16:creationId xmlns:a16="http://schemas.microsoft.com/office/drawing/2014/main" id="{F4720198-4137-4BDD-9A94-14989ADF051C}"/>
              </a:ext>
            </a:extLst>
          </p:cNvPr>
          <p:cNvSpPr/>
          <p:nvPr/>
        </p:nvSpPr>
        <p:spPr>
          <a:xfrm>
            <a:off x="479425" y="0"/>
            <a:ext cx="45719" cy="549275"/>
          </a:xfrm>
          <a:prstGeom prst="rect">
            <a:avLst/>
          </a:prstGeom>
          <a:solidFill>
            <a:srgbClr val="FF3B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17E146A-F1D2-4221-8CA3-4BB25E53E32E}"/>
              </a:ext>
            </a:extLst>
          </p:cNvPr>
          <p:cNvSpPr txBox="1"/>
          <p:nvPr/>
        </p:nvSpPr>
        <p:spPr>
          <a:xfrm>
            <a:off x="657755" y="4539137"/>
            <a:ext cx="30088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5250" indent="-95250">
              <a:buClr>
                <a:srgbClr val="C32D2E"/>
              </a:buClr>
              <a:buSzPct val="95000"/>
              <a:buFontTx/>
              <a:buChar char="-"/>
            </a:pPr>
            <a:r>
              <a:rPr lang="ru-RU" altLang="ru-RU" sz="800" dirty="0">
                <a:solidFill>
                  <a:schemeClr val="bg2">
                    <a:lumMod val="25000"/>
                  </a:schemeClr>
                </a:solidFill>
                <a:latin typeface="Montserrat" panose="00000500000000000000" pitchFamily="2" charset="-52"/>
              </a:rPr>
              <a:t>Прогноз баланса трудовых ресурсов</a:t>
            </a:r>
          </a:p>
          <a:p>
            <a:pPr marL="95250" indent="-95250">
              <a:buClr>
                <a:srgbClr val="C32D2E"/>
              </a:buClr>
              <a:buSzPct val="95000"/>
              <a:buFontTx/>
              <a:buChar char="-"/>
            </a:pPr>
            <a:r>
              <a:rPr lang="ru-RU" altLang="ru-RU" sz="800" dirty="0">
                <a:solidFill>
                  <a:schemeClr val="bg2">
                    <a:lumMod val="25000"/>
                  </a:schemeClr>
                </a:solidFill>
                <a:latin typeface="Montserrat" panose="00000500000000000000" pitchFamily="2" charset="-52"/>
              </a:rPr>
              <a:t>Управление качеством рабочих мест</a:t>
            </a:r>
          </a:p>
          <a:p>
            <a:pPr marL="95250" indent="-95250">
              <a:buClr>
                <a:srgbClr val="C32D2E"/>
              </a:buClr>
              <a:buSzPct val="95000"/>
              <a:buFontTx/>
              <a:buChar char="-"/>
            </a:pPr>
            <a:r>
              <a:rPr lang="ru-RU" altLang="ru-RU" sz="800" dirty="0">
                <a:solidFill>
                  <a:schemeClr val="bg2">
                    <a:lumMod val="25000"/>
                  </a:schemeClr>
                </a:solidFill>
                <a:latin typeface="Montserrat" panose="00000500000000000000" pitchFamily="2" charset="-52"/>
              </a:rPr>
              <a:t>Управление миграционными процессами</a:t>
            </a:r>
          </a:p>
          <a:p>
            <a:pPr marL="95250" indent="-95250">
              <a:buClr>
                <a:srgbClr val="C32D2E"/>
              </a:buClr>
              <a:buSzPct val="95000"/>
              <a:buFontTx/>
              <a:buChar char="-"/>
            </a:pPr>
            <a:r>
              <a:rPr lang="ru-RU" altLang="ru-RU" sz="800" dirty="0">
                <a:solidFill>
                  <a:schemeClr val="bg2">
                    <a:lumMod val="25000"/>
                  </a:schemeClr>
                </a:solidFill>
                <a:latin typeface="Montserrat" panose="00000500000000000000" pitchFamily="2" charset="-52"/>
              </a:rPr>
              <a:t>Инвестиционный климат</a:t>
            </a:r>
          </a:p>
          <a:p>
            <a:pPr marL="95250" indent="-95250">
              <a:buClr>
                <a:srgbClr val="C32D2E"/>
              </a:buClr>
              <a:buSzPct val="95000"/>
              <a:buFontTx/>
              <a:buChar char="-"/>
            </a:pPr>
            <a:r>
              <a:rPr lang="ru-RU" altLang="ru-RU" sz="800" dirty="0">
                <a:solidFill>
                  <a:schemeClr val="bg2">
                    <a:lumMod val="25000"/>
                  </a:schemeClr>
                </a:solidFill>
                <a:latin typeface="Montserrat" panose="00000500000000000000" pitchFamily="2" charset="-52"/>
              </a:rPr>
              <a:t>Прогноз потребности экономики в рабочих кадрах и специалистах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BE75AC0-06D0-40FE-9A0F-81EF87BEFD96}"/>
              </a:ext>
            </a:extLst>
          </p:cNvPr>
          <p:cNvSpPr txBox="1"/>
          <p:nvPr/>
        </p:nvSpPr>
        <p:spPr>
          <a:xfrm>
            <a:off x="831281" y="1618645"/>
            <a:ext cx="287304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171450">
              <a:buClr>
                <a:srgbClr val="C32D2E"/>
              </a:buClr>
              <a:buSzPct val="95000"/>
              <a:buFontTx/>
              <a:buChar char="-"/>
            </a:pPr>
            <a:r>
              <a:rPr lang="ru-RU" altLang="ru-RU" sz="1100" dirty="0">
                <a:solidFill>
                  <a:schemeClr val="bg2">
                    <a:lumMod val="25000"/>
                  </a:schemeClr>
                </a:solidFill>
                <a:latin typeface="Montserrat" panose="00000500000000000000" pitchFamily="2" charset="-52"/>
              </a:rPr>
              <a:t>Отраслевая политика</a:t>
            </a:r>
          </a:p>
          <a:p>
            <a:pPr marL="257175" indent="-171450">
              <a:buClr>
                <a:srgbClr val="C32D2E"/>
              </a:buClr>
              <a:buSzPct val="95000"/>
              <a:buFontTx/>
              <a:buChar char="-"/>
            </a:pPr>
            <a:r>
              <a:rPr lang="ru-RU" altLang="ru-RU" sz="1100" dirty="0">
                <a:solidFill>
                  <a:schemeClr val="bg2">
                    <a:lumMod val="25000"/>
                  </a:schemeClr>
                </a:solidFill>
                <a:latin typeface="Montserrat" panose="00000500000000000000" pitchFamily="2" charset="-52"/>
              </a:rPr>
              <a:t>Ресурсное обеспечение развития отрасли 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2AA9B5B9-8D10-4DD1-829D-01CC59D1E334}"/>
              </a:ext>
            </a:extLst>
          </p:cNvPr>
          <p:cNvSpPr txBox="1"/>
          <p:nvPr/>
        </p:nvSpPr>
        <p:spPr>
          <a:xfrm>
            <a:off x="9124428" y="3117977"/>
            <a:ext cx="2436427" cy="81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C32D2E"/>
              </a:buClr>
              <a:buSzPct val="95000"/>
              <a:buFontTx/>
              <a:buChar char="-"/>
            </a:pPr>
            <a:r>
              <a:rPr lang="ru-RU" altLang="ru-RU" sz="1100" dirty="0">
                <a:solidFill>
                  <a:schemeClr val="bg2">
                    <a:lumMod val="25000"/>
                  </a:schemeClr>
                </a:solidFill>
                <a:latin typeface="Montserrat" panose="00000500000000000000" pitchFamily="2" charset="-52"/>
              </a:rPr>
              <a:t>Комплексное социально-экономическое развитие территорий</a:t>
            </a:r>
          </a:p>
          <a:p>
            <a:pPr>
              <a:buClr>
                <a:srgbClr val="C32D2E"/>
              </a:buClr>
              <a:buSzPct val="95000"/>
            </a:pPr>
            <a:endParaRPr lang="ru-RU" altLang="ru-RU" sz="1400" dirty="0">
              <a:solidFill>
                <a:schemeClr val="bg2">
                  <a:lumMod val="25000"/>
                </a:schemeClr>
              </a:solidFill>
              <a:latin typeface="Montserrat" panose="00000500000000000000" pitchFamily="2" charset="-52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3844763A-F3A6-422C-B169-1EE3F6454160}"/>
              </a:ext>
            </a:extLst>
          </p:cNvPr>
          <p:cNvSpPr txBox="1"/>
          <p:nvPr/>
        </p:nvSpPr>
        <p:spPr>
          <a:xfrm>
            <a:off x="8687508" y="4790133"/>
            <a:ext cx="2436427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171450">
              <a:buClr>
                <a:srgbClr val="C32D2E"/>
              </a:buClr>
              <a:buSzPct val="95000"/>
              <a:buFontTx/>
              <a:buChar char="-"/>
            </a:pPr>
            <a:r>
              <a:rPr lang="ru-RU" altLang="ru-RU" sz="1100" dirty="0">
                <a:solidFill>
                  <a:schemeClr val="bg2">
                    <a:lumMod val="25000"/>
                  </a:schemeClr>
                </a:solidFill>
                <a:latin typeface="Montserrat" panose="00000500000000000000" pitchFamily="2" charset="-52"/>
              </a:rPr>
              <a:t>Цифровая трансформация рынка труда</a:t>
            </a:r>
          </a:p>
          <a:p>
            <a:pPr marL="257175" indent="-171450">
              <a:buClr>
                <a:srgbClr val="C32D2E"/>
              </a:buClr>
              <a:buSzPct val="95000"/>
              <a:buFontTx/>
              <a:buChar char="-"/>
            </a:pPr>
            <a:endParaRPr lang="ru-RU" altLang="ru-RU" sz="1200" dirty="0">
              <a:solidFill>
                <a:schemeClr val="bg2">
                  <a:lumMod val="25000"/>
                </a:schemeClr>
              </a:solidFill>
              <a:latin typeface="Montserrat" panose="00000500000000000000" pitchFamily="2" charset="-52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884C5772-A2FF-4153-97BB-720D5FF922B8}"/>
              </a:ext>
            </a:extLst>
          </p:cNvPr>
          <p:cNvSpPr txBox="1"/>
          <p:nvPr/>
        </p:nvSpPr>
        <p:spPr>
          <a:xfrm>
            <a:off x="406748" y="3306822"/>
            <a:ext cx="2846706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171450">
              <a:buClr>
                <a:srgbClr val="C32D2E"/>
              </a:buClr>
              <a:buSzPct val="95000"/>
              <a:buFontTx/>
              <a:buChar char="-"/>
            </a:pPr>
            <a:r>
              <a:rPr lang="ru-RU" altLang="ru-RU" sz="1100" dirty="0">
                <a:solidFill>
                  <a:schemeClr val="bg2">
                    <a:lumMod val="25000"/>
                  </a:schemeClr>
                </a:solidFill>
                <a:latin typeface="Montserrat" panose="00000500000000000000" pitchFamily="2" charset="-52"/>
              </a:rPr>
              <a:t>Качество подготовки кадров</a:t>
            </a:r>
          </a:p>
          <a:p>
            <a:pPr marL="257175" indent="-171450">
              <a:buClr>
                <a:srgbClr val="C32D2E"/>
              </a:buClr>
              <a:buSzPct val="95000"/>
              <a:buFontTx/>
              <a:buChar char="-"/>
            </a:pPr>
            <a:endParaRPr lang="ru-RU" altLang="ru-RU" sz="1200" dirty="0">
              <a:solidFill>
                <a:schemeClr val="bg2">
                  <a:lumMod val="25000"/>
                </a:schemeClr>
              </a:solidFill>
              <a:latin typeface="Montserrat" panose="00000500000000000000" pitchFamily="2" charset="-52"/>
            </a:endParaRPr>
          </a:p>
        </p:txBody>
      </p:sp>
      <p:sp>
        <p:nvSpPr>
          <p:cNvPr id="69" name="Прямоугольник 68">
            <a:extLst>
              <a:ext uri="{FF2B5EF4-FFF2-40B4-BE49-F238E27FC236}">
                <a16:creationId xmlns:a16="http://schemas.microsoft.com/office/drawing/2014/main" id="{7B500F3D-84AC-4489-8E69-254A40C5335F}"/>
              </a:ext>
            </a:extLst>
          </p:cNvPr>
          <p:cNvSpPr/>
          <p:nvPr/>
        </p:nvSpPr>
        <p:spPr>
          <a:xfrm>
            <a:off x="3201457" y="2403780"/>
            <a:ext cx="5633226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</a:rPr>
              <a:t>ПРЕДПРИЯТИЕ, </a:t>
            </a:r>
            <a:br>
              <a:rPr lang="ru-RU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</a:rPr>
            </a:br>
            <a:r>
              <a:rPr lang="ru-RU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</a:rPr>
              <a:t>ИНВЕСТИЦИОННЫЙ </a:t>
            </a:r>
          </a:p>
          <a:p>
            <a:pPr algn="ctr">
              <a:defRPr/>
            </a:pPr>
            <a:r>
              <a:rPr lang="ru-RU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</a:rPr>
              <a:t>ПРОЕКТ</a:t>
            </a:r>
          </a:p>
          <a:p>
            <a:pPr algn="ctr">
              <a:buClr>
                <a:srgbClr val="C32D2E"/>
              </a:buClr>
              <a:buSzPct val="95000"/>
            </a:pPr>
            <a:endParaRPr lang="ru-RU" altLang="ru-RU" sz="1000" dirty="0">
              <a:solidFill>
                <a:schemeClr val="bg2">
                  <a:lumMod val="25000"/>
                </a:schemeClr>
              </a:solidFill>
              <a:latin typeface="Montserrat" panose="00000500000000000000" pitchFamily="2" charset="-52"/>
            </a:endParaRPr>
          </a:p>
          <a:p>
            <a:pPr algn="ctr">
              <a:buClr>
                <a:srgbClr val="C32D2E"/>
              </a:buClr>
              <a:buSzPct val="95000"/>
            </a:pPr>
            <a:r>
              <a:rPr lang="ru-RU" altLang="ru-RU" sz="1100" dirty="0">
                <a:solidFill>
                  <a:schemeClr val="bg2">
                    <a:lumMod val="25000"/>
                  </a:schemeClr>
                </a:solidFill>
                <a:latin typeface="Montserrat" panose="00000500000000000000" pitchFamily="2" charset="-52"/>
              </a:rPr>
              <a:t>Кадровая потребность</a:t>
            </a:r>
          </a:p>
          <a:p>
            <a:pPr algn="ctr">
              <a:buClr>
                <a:srgbClr val="C32D2E"/>
              </a:buClr>
              <a:buSzPct val="95000"/>
            </a:pPr>
            <a:endParaRPr lang="ru-RU" altLang="ru-RU" sz="1100" dirty="0">
              <a:solidFill>
                <a:schemeClr val="bg2">
                  <a:lumMod val="25000"/>
                </a:schemeClr>
              </a:solidFill>
              <a:latin typeface="Montserrat" panose="00000500000000000000" pitchFamily="2" charset="-52"/>
            </a:endParaRPr>
          </a:p>
          <a:p>
            <a:pPr algn="ctr">
              <a:buClr>
                <a:srgbClr val="C32D2E"/>
              </a:buClr>
              <a:buSzPct val="95000"/>
            </a:pPr>
            <a:r>
              <a:rPr lang="ru-RU" altLang="ru-RU" sz="1100" dirty="0">
                <a:solidFill>
                  <a:schemeClr val="bg2">
                    <a:lumMod val="25000"/>
                  </a:schemeClr>
                </a:solidFill>
                <a:latin typeface="Montserrat" panose="00000500000000000000" pitchFamily="2" charset="-52"/>
              </a:rPr>
              <a:t>Кадровая политика,</a:t>
            </a:r>
          </a:p>
          <a:p>
            <a:pPr algn="ctr">
              <a:buClr>
                <a:srgbClr val="C32D2E"/>
              </a:buClr>
              <a:buSzPct val="95000"/>
            </a:pPr>
            <a:r>
              <a:rPr lang="ru-RU" altLang="ru-RU" sz="1100" dirty="0">
                <a:solidFill>
                  <a:schemeClr val="bg2">
                    <a:lumMod val="25000"/>
                  </a:schemeClr>
                </a:solidFill>
                <a:latin typeface="Montserrat" panose="00000500000000000000" pitchFamily="2" charset="-52"/>
              </a:rPr>
              <a:t> привлечение </a:t>
            </a:r>
          </a:p>
          <a:p>
            <a:pPr algn="ctr">
              <a:buClr>
                <a:srgbClr val="C32D2E"/>
              </a:buClr>
              <a:buSzPct val="95000"/>
            </a:pPr>
            <a:r>
              <a:rPr lang="ru-RU" altLang="ru-RU" sz="1100" dirty="0">
                <a:solidFill>
                  <a:schemeClr val="bg2">
                    <a:lumMod val="25000"/>
                  </a:schemeClr>
                </a:solidFill>
                <a:latin typeface="Montserrat" panose="00000500000000000000" pitchFamily="2" charset="-52"/>
              </a:rPr>
              <a:t>и закрепление</a:t>
            </a:r>
          </a:p>
          <a:p>
            <a:pPr algn="ctr">
              <a:buClr>
                <a:srgbClr val="C32D2E"/>
              </a:buClr>
              <a:buSzPct val="95000"/>
            </a:pPr>
            <a:r>
              <a:rPr lang="ru-RU" altLang="ru-RU" sz="1100" dirty="0">
                <a:solidFill>
                  <a:schemeClr val="bg2">
                    <a:lumMod val="25000"/>
                  </a:schemeClr>
                </a:solidFill>
                <a:latin typeface="Montserrat" panose="00000500000000000000" pitchFamily="2" charset="-52"/>
              </a:rPr>
              <a:t> специалистов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CDD67486-E4C7-4B12-B06D-F98C603C172A}"/>
              </a:ext>
            </a:extLst>
          </p:cNvPr>
          <p:cNvSpPr txBox="1"/>
          <p:nvPr/>
        </p:nvSpPr>
        <p:spPr>
          <a:xfrm>
            <a:off x="8661014" y="1702722"/>
            <a:ext cx="2436427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171450">
              <a:buClr>
                <a:srgbClr val="C32D2E"/>
              </a:buClr>
              <a:buSzPct val="95000"/>
              <a:buFontTx/>
              <a:buChar char="-"/>
            </a:pPr>
            <a:r>
              <a:rPr lang="ru-RU" altLang="ru-RU" sz="1100" dirty="0">
                <a:solidFill>
                  <a:schemeClr val="bg2">
                    <a:lumMod val="25000"/>
                  </a:schemeClr>
                </a:solidFill>
                <a:latin typeface="Montserrat" panose="00000500000000000000" pitchFamily="2" charset="-52"/>
              </a:rPr>
              <a:t>Управление качеством рабочей силы</a:t>
            </a:r>
          </a:p>
          <a:p>
            <a:pPr marL="85725">
              <a:buClr>
                <a:srgbClr val="C32D2E"/>
              </a:buClr>
              <a:buSzPct val="95000"/>
            </a:pPr>
            <a:endParaRPr lang="ru-RU" altLang="ru-RU" sz="1200" dirty="0">
              <a:solidFill>
                <a:schemeClr val="bg2">
                  <a:lumMod val="25000"/>
                </a:schemeClr>
              </a:solidFill>
              <a:latin typeface="Montserrat" panose="00000500000000000000" pitchFamily="2" charset="-52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5A9FCD09-7704-4472-894E-C18724245F8E}"/>
              </a:ext>
            </a:extLst>
          </p:cNvPr>
          <p:cNvSpPr txBox="1"/>
          <p:nvPr/>
        </p:nvSpPr>
        <p:spPr>
          <a:xfrm>
            <a:off x="514634" y="666833"/>
            <a:ext cx="111874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FF3B3B"/>
                </a:solidFill>
                <a:latin typeface="Montserrat" panose="00000500000000000000" pitchFamily="2" charset="-52"/>
              </a:rPr>
              <a:t>СИСТЕМА КАДРОВОГО ОБЕСПЕЧЕНИЯ В КРАСНОЯРСКОМ КРАЕ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A5E21E6B-4668-46B1-8148-E24C8D0116C5}"/>
              </a:ext>
            </a:extLst>
          </p:cNvPr>
          <p:cNvSpPr txBox="1"/>
          <p:nvPr/>
        </p:nvSpPr>
        <p:spPr>
          <a:xfrm>
            <a:off x="4437335" y="6256283"/>
            <a:ext cx="329573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ctr">
              <a:buClr>
                <a:srgbClr val="C32D2E"/>
              </a:buClr>
              <a:buSzPct val="95000"/>
              <a:buFontTx/>
              <a:buChar char="-"/>
            </a:pPr>
            <a:r>
              <a:rPr lang="ru-RU" altLang="ru-RU" sz="1100" dirty="0">
                <a:solidFill>
                  <a:schemeClr val="bg2">
                    <a:lumMod val="25000"/>
                  </a:schemeClr>
                </a:solidFill>
                <a:latin typeface="Montserrat" panose="00000500000000000000" pitchFamily="2" charset="-52"/>
              </a:rPr>
              <a:t>Управление кадровым обеспечением</a:t>
            </a:r>
          </a:p>
          <a:p>
            <a:pPr marL="171450" indent="-171450" algn="ctr">
              <a:buClr>
                <a:srgbClr val="C32D2E"/>
              </a:buClr>
              <a:buSzPct val="95000"/>
              <a:buFontTx/>
              <a:buChar char="-"/>
            </a:pPr>
            <a:r>
              <a:rPr lang="ru-RU" altLang="ru-RU" sz="1100" dirty="0">
                <a:solidFill>
                  <a:schemeClr val="bg2">
                    <a:lumMod val="25000"/>
                  </a:schemeClr>
                </a:solidFill>
                <a:latin typeface="Montserrat" panose="00000500000000000000" pitchFamily="2" charset="-52"/>
              </a:rPr>
              <a:t>Распределение трудовых ресурсов</a:t>
            </a:r>
          </a:p>
          <a:p>
            <a:pPr marL="171450" indent="-171450" algn="ctr">
              <a:buClr>
                <a:srgbClr val="C32D2E"/>
              </a:buClr>
              <a:buSzPct val="95000"/>
              <a:buFontTx/>
              <a:buChar char="-"/>
            </a:pPr>
            <a:r>
              <a:rPr lang="ru-RU" altLang="ru-RU" sz="1100" dirty="0">
                <a:solidFill>
                  <a:schemeClr val="bg2">
                    <a:lumMod val="25000"/>
                  </a:schemeClr>
                </a:solidFill>
                <a:latin typeface="Montserrat" panose="00000500000000000000" pitchFamily="2" charset="-52"/>
              </a:rPr>
              <a:t>Охрана труда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D021255-F195-4576-8A60-5A882A10E02C}"/>
              </a:ext>
            </a:extLst>
          </p:cNvPr>
          <p:cNvSpPr/>
          <p:nvPr/>
        </p:nvSpPr>
        <p:spPr>
          <a:xfrm>
            <a:off x="8744517" y="1488605"/>
            <a:ext cx="237941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1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</a:rPr>
              <a:t>Министерство образования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9548FA50-D446-42D1-81E3-917F174289D1}"/>
              </a:ext>
            </a:extLst>
          </p:cNvPr>
          <p:cNvSpPr/>
          <p:nvPr/>
        </p:nvSpPr>
        <p:spPr>
          <a:xfrm>
            <a:off x="9098850" y="2877688"/>
            <a:ext cx="309315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1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</a:rPr>
              <a:t>Органы местного самоуправления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2DAB772-AC2B-4C51-B870-59CADF53AC09}"/>
              </a:ext>
            </a:extLst>
          </p:cNvPr>
          <p:cNvSpPr/>
          <p:nvPr/>
        </p:nvSpPr>
        <p:spPr>
          <a:xfrm>
            <a:off x="789250" y="1387015"/>
            <a:ext cx="244850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1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</a:rPr>
              <a:t>Отраслевые министерства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F14C7D64-44A7-4CB0-9065-1C0B48BF8783}"/>
              </a:ext>
            </a:extLst>
          </p:cNvPr>
          <p:cNvSpPr/>
          <p:nvPr/>
        </p:nvSpPr>
        <p:spPr>
          <a:xfrm>
            <a:off x="8767777" y="4393914"/>
            <a:ext cx="23172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1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</a:rPr>
              <a:t>Министерство цифрового развития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AC2C6187-D2A8-492B-9BC3-310ECE906B1B}"/>
              </a:ext>
            </a:extLst>
          </p:cNvPr>
          <p:cNvSpPr/>
          <p:nvPr/>
        </p:nvSpPr>
        <p:spPr>
          <a:xfrm>
            <a:off x="479425" y="2888772"/>
            <a:ext cx="263236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1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</a:rPr>
              <a:t>Профессиональные </a:t>
            </a:r>
          </a:p>
          <a:p>
            <a:pPr>
              <a:defRPr/>
            </a:pPr>
            <a:r>
              <a:rPr lang="ru-RU" sz="11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</a:rPr>
              <a:t>образовательные организации 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91DBBFF3-F2B4-40A6-9643-8FEE96C55F68}"/>
              </a:ext>
            </a:extLst>
          </p:cNvPr>
          <p:cNvSpPr/>
          <p:nvPr/>
        </p:nvSpPr>
        <p:spPr>
          <a:xfrm>
            <a:off x="4090677" y="6072104"/>
            <a:ext cx="4037797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05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</a:rPr>
              <a:t>Агентство труда и занятости населения 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8DB7C69E-9537-4A67-A02F-08411A4A8F57}"/>
              </a:ext>
            </a:extLst>
          </p:cNvPr>
          <p:cNvSpPr/>
          <p:nvPr/>
        </p:nvSpPr>
        <p:spPr>
          <a:xfrm>
            <a:off x="653052" y="4204060"/>
            <a:ext cx="284797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</a:rPr>
              <a:t>Министерство экономики и регионального развития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7F0C2E6C-7B99-4C4F-9DAE-CA79D748010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50398" y="1558295"/>
            <a:ext cx="538611" cy="461666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AF4CD27B-E768-4480-9697-13FE635030D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994710" y="4545167"/>
            <a:ext cx="460955" cy="488071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8EBCBD6F-8104-47BA-9C89-FC405023E00F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575249" y="4582040"/>
            <a:ext cx="502495" cy="413819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125461BF-4151-49A3-9A60-C23F6542DDED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547953" y="1523997"/>
            <a:ext cx="547805" cy="547805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65B8D902-0713-4D07-AFC2-DD1A8C5818B5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869653" y="5458184"/>
            <a:ext cx="477392" cy="503914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E2AD5F9F-2C1D-4620-B84E-4250AE1DA3E7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8363152" y="3090061"/>
            <a:ext cx="566823" cy="400110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E0054D76-CFC8-4A84-BB15-1C8B55DCC7DE}"/>
              </a:ext>
            </a:extLst>
          </p:cNvPr>
          <p:cNvSpPr txBox="1"/>
          <p:nvPr/>
        </p:nvSpPr>
        <p:spPr>
          <a:xfrm>
            <a:off x="528853" y="6135529"/>
            <a:ext cx="656299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solidFill>
                  <a:schemeClr val="bg1">
                    <a:lumMod val="65000"/>
                  </a:schemeClr>
                </a:solidFill>
                <a:latin typeface="Montserrat Medium" panose="00000600000000000000" pitchFamily="2" charset="-52"/>
                <a:ea typeface="Montserrat" charset="0"/>
                <a:cs typeface="Montserrat" charset="0"/>
              </a:rPr>
              <a:t>Красноярск, 2021 год</a:t>
            </a:r>
            <a:endParaRPr lang="en-US" sz="1000" dirty="0">
              <a:solidFill>
                <a:schemeClr val="bg1">
                  <a:lumMod val="65000"/>
                </a:schemeClr>
              </a:solidFill>
              <a:latin typeface="Montserrat Medium" panose="00000600000000000000" pitchFamily="2" charset="-52"/>
              <a:ea typeface="Montserrat" charset="0"/>
              <a:cs typeface="Montserrat" charset="0"/>
            </a:endParaRPr>
          </a:p>
        </p:txBody>
      </p:sp>
      <p:pic>
        <p:nvPicPr>
          <p:cNvPr id="31" name="Рисунок 30" descr="1.png"/>
          <p:cNvPicPr>
            <a:picLocks noChangeAspect="1"/>
          </p:cNvPicPr>
          <p:nvPr/>
        </p:nvPicPr>
        <p:blipFill>
          <a:blip r:embed="rId16" cstate="screen"/>
          <a:stretch>
            <a:fillRect/>
          </a:stretch>
        </p:blipFill>
        <p:spPr>
          <a:xfrm>
            <a:off x="3215262" y="2994429"/>
            <a:ext cx="378256" cy="543040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79FB983B-EABD-4316-A6CE-C02EBE883A03}"/>
              </a:ext>
            </a:extLst>
          </p:cNvPr>
          <p:cNvSpPr txBox="1"/>
          <p:nvPr/>
        </p:nvSpPr>
        <p:spPr>
          <a:xfrm>
            <a:off x="525144" y="319663"/>
            <a:ext cx="39120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>
                <a:solidFill>
                  <a:srgbClr val="FF0000"/>
                </a:solidFill>
                <a:latin typeface="Montserrat" charset="0"/>
                <a:ea typeface="Montserrat" charset="0"/>
                <a:cs typeface="Montserrat" charset="0"/>
              </a:rPr>
              <a:t>5</a:t>
            </a:r>
            <a:endParaRPr lang="en-US" sz="1100" b="1" dirty="0">
              <a:solidFill>
                <a:srgbClr val="FF0000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52185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89" t="30446" r="5486" b="31549"/>
          <a:stretch/>
        </p:blipFill>
        <p:spPr>
          <a:xfrm flipH="1">
            <a:off x="357612" y="4267138"/>
            <a:ext cx="4939854" cy="1608806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4" t="32882" r="50772" b="33985"/>
          <a:stretch/>
        </p:blipFill>
        <p:spPr>
          <a:xfrm flipH="1">
            <a:off x="5708338" y="4307838"/>
            <a:ext cx="6143350" cy="1416096"/>
          </a:xfrm>
          <a:prstGeom prst="rect">
            <a:avLst/>
          </a:prstGeom>
        </p:spPr>
      </p:pic>
      <p:pic>
        <p:nvPicPr>
          <p:cNvPr id="54" name="Рисунок 53">
            <a:extLst>
              <a:ext uri="{FF2B5EF4-FFF2-40B4-BE49-F238E27FC236}">
                <a16:creationId xmlns:a16="http://schemas.microsoft.com/office/drawing/2014/main" id="{2F788F06-A2C0-4C02-BAD0-A08695095C0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00161" y="1718515"/>
            <a:ext cx="9268920" cy="2370046"/>
          </a:xfrm>
          <a:prstGeom prst="rect">
            <a:avLst/>
          </a:prstGeom>
        </p:spPr>
      </p:pic>
      <p:grpSp>
        <p:nvGrpSpPr>
          <p:cNvPr id="22" name="Группа 21">
            <a:extLst>
              <a:ext uri="{FF2B5EF4-FFF2-40B4-BE49-F238E27FC236}">
                <a16:creationId xmlns:a16="http://schemas.microsoft.com/office/drawing/2014/main" id="{38105AF9-8809-4A60-AC08-B9F9F5E6D6FE}"/>
              </a:ext>
            </a:extLst>
          </p:cNvPr>
          <p:cNvGrpSpPr/>
          <p:nvPr/>
        </p:nvGrpSpPr>
        <p:grpSpPr>
          <a:xfrm>
            <a:off x="1477744" y="1963372"/>
            <a:ext cx="8775039" cy="1650823"/>
            <a:chOff x="3161275" y="3006462"/>
            <a:chExt cx="7077891" cy="1331536"/>
          </a:xfrm>
        </p:grpSpPr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id="{1EF08F0E-13A4-473C-B453-D0EB2DE547C8}"/>
                </a:ext>
              </a:extLst>
            </p:cNvPr>
            <p:cNvSpPr/>
            <p:nvPr/>
          </p:nvSpPr>
          <p:spPr>
            <a:xfrm>
              <a:off x="3161275" y="3006462"/>
              <a:ext cx="1320547" cy="12288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endParaRPr lang="ru-RU" sz="900" dirty="0">
                <a:solidFill>
                  <a:prstClr val="black"/>
                </a:solidFill>
                <a:latin typeface="Montserrat" panose="00000500000000000000" pitchFamily="2" charset="-52"/>
              </a:endParaRPr>
            </a:p>
            <a:p>
              <a:r>
                <a:rPr lang="ru-RU" sz="1400" dirty="0">
                  <a:solidFill>
                    <a:prstClr val="black"/>
                  </a:solidFill>
                  <a:latin typeface="Montserrat" panose="00000500000000000000" pitchFamily="2" charset="-52"/>
                </a:rPr>
                <a:t>Снижение </a:t>
              </a:r>
            </a:p>
            <a:p>
              <a:r>
                <a:rPr lang="ru-RU" sz="1400" dirty="0">
                  <a:solidFill>
                    <a:prstClr val="black"/>
                  </a:solidFill>
                  <a:latin typeface="Montserrat" panose="00000500000000000000" pitchFamily="2" charset="-52"/>
                </a:rPr>
                <a:t>численности трудовых ресурсов </a:t>
              </a:r>
            </a:p>
            <a:p>
              <a:r>
                <a:rPr lang="ru-RU" sz="2800" b="1" dirty="0">
                  <a:solidFill>
                    <a:srgbClr val="FF3B3B"/>
                  </a:solidFill>
                  <a:latin typeface="Montserrat" panose="00000500000000000000" pitchFamily="2" charset="-52"/>
                </a:rPr>
                <a:t>   -5%</a:t>
              </a:r>
            </a:p>
          </p:txBody>
        </p:sp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id="{A221C41A-77ED-412F-8933-90FD6ADA8F1D}"/>
                </a:ext>
              </a:extLst>
            </p:cNvPr>
            <p:cNvSpPr/>
            <p:nvPr/>
          </p:nvSpPr>
          <p:spPr>
            <a:xfrm>
              <a:off x="6836345" y="3022270"/>
              <a:ext cx="1501697" cy="131572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200" dirty="0">
                  <a:solidFill>
                    <a:prstClr val="black"/>
                  </a:solidFill>
                  <a:latin typeface="Montserrat" panose="00000500000000000000" pitchFamily="2" charset="-52"/>
                </a:rPr>
                <a:t>Снижение </a:t>
              </a:r>
            </a:p>
            <a:p>
              <a:r>
                <a:rPr lang="ru-RU" sz="1200" dirty="0">
                  <a:solidFill>
                    <a:prstClr val="black"/>
                  </a:solidFill>
                  <a:latin typeface="Montserrat" panose="00000500000000000000" pitchFamily="2" charset="-52"/>
                </a:rPr>
                <a:t>численности трудоспособного населения </a:t>
              </a:r>
              <a:br>
                <a:rPr lang="ru-RU" sz="1200" dirty="0">
                  <a:solidFill>
                    <a:prstClr val="black"/>
                  </a:solidFill>
                  <a:latin typeface="Montserrat" panose="00000500000000000000" pitchFamily="2" charset="-52"/>
                </a:rPr>
              </a:br>
              <a:r>
                <a:rPr lang="ru-RU" sz="1200" dirty="0">
                  <a:solidFill>
                    <a:prstClr val="black"/>
                  </a:solidFill>
                  <a:latin typeface="Montserrat" panose="00000500000000000000" pitchFamily="2" charset="-52"/>
                </a:rPr>
                <a:t>в трудоспособном возрасте </a:t>
              </a:r>
            </a:p>
            <a:p>
              <a:r>
                <a:rPr lang="ru-RU" sz="2800" b="1" dirty="0">
                  <a:solidFill>
                    <a:srgbClr val="FF3B3B"/>
                  </a:solidFill>
                  <a:latin typeface="Montserrat" panose="00000500000000000000" pitchFamily="2" charset="-52"/>
                </a:rPr>
                <a:t>-7%</a:t>
              </a:r>
            </a:p>
          </p:txBody>
        </p:sp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id="{7708EB15-2A24-47C9-AED3-B6040B022844}"/>
                </a:ext>
              </a:extLst>
            </p:cNvPr>
            <p:cNvSpPr/>
            <p:nvPr/>
          </p:nvSpPr>
          <p:spPr>
            <a:xfrm>
              <a:off x="4988260" y="3041091"/>
              <a:ext cx="1492014" cy="1166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200" dirty="0">
                  <a:latin typeface="Montserrat" panose="00000500000000000000" pitchFamily="2" charset="-52"/>
                </a:rPr>
                <a:t>Увеличение числа лиц старше трудоспособного возраста, занятых </a:t>
              </a:r>
            </a:p>
            <a:p>
              <a:r>
                <a:rPr lang="ru-RU" sz="1200" dirty="0">
                  <a:latin typeface="Montserrat" panose="00000500000000000000" pitchFamily="2" charset="-52"/>
                </a:rPr>
                <a:t>в экономике</a:t>
              </a:r>
            </a:p>
            <a:p>
              <a:r>
                <a:rPr lang="ru-RU" sz="2800" b="1" dirty="0">
                  <a:solidFill>
                    <a:srgbClr val="FF3B3B"/>
                  </a:solidFill>
                  <a:latin typeface="Montserrat" panose="00000500000000000000" pitchFamily="2" charset="-52"/>
                </a:rPr>
                <a:t>+11%</a:t>
              </a:r>
            </a:p>
          </p:txBody>
        </p:sp>
        <p:sp>
          <p:nvSpPr>
            <p:cNvPr id="18" name="Прямоугольник 17">
              <a:extLst>
                <a:ext uri="{FF2B5EF4-FFF2-40B4-BE49-F238E27FC236}">
                  <a16:creationId xmlns:a16="http://schemas.microsoft.com/office/drawing/2014/main" id="{D63EAA44-D7C5-4F40-87FC-EF50DC832B55}"/>
                </a:ext>
              </a:extLst>
            </p:cNvPr>
            <p:cNvSpPr/>
            <p:nvPr/>
          </p:nvSpPr>
          <p:spPr>
            <a:xfrm>
              <a:off x="8670859" y="3006464"/>
              <a:ext cx="1568307" cy="111712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400" dirty="0">
                  <a:latin typeface="Montserrat" panose="00000500000000000000" pitchFamily="2" charset="-52"/>
                </a:rPr>
                <a:t>Увеличение </a:t>
              </a:r>
            </a:p>
            <a:p>
              <a:r>
                <a:rPr lang="ru-RU" sz="1400" dirty="0">
                  <a:latin typeface="Montserrat" panose="00000500000000000000" pitchFamily="2" charset="-52"/>
                </a:rPr>
                <a:t>числа инвалидов трудоспособного возраста </a:t>
              </a:r>
            </a:p>
            <a:p>
              <a:r>
                <a:rPr lang="ru-RU" sz="2800" b="1" dirty="0">
                  <a:solidFill>
                    <a:srgbClr val="FF3B3B"/>
                  </a:solidFill>
                </a:rPr>
                <a:t>+12%</a:t>
              </a:r>
            </a:p>
          </p:txBody>
        </p:sp>
      </p:grpSp>
      <p:sp>
        <p:nvSpPr>
          <p:cNvPr id="24" name="Rectangle 5">
            <a:extLst>
              <a:ext uri="{FF2B5EF4-FFF2-40B4-BE49-F238E27FC236}">
                <a16:creationId xmlns:a16="http://schemas.microsoft.com/office/drawing/2014/main" id="{3CF8D289-5715-4ACD-9C86-0E8920D38FD7}"/>
              </a:ext>
            </a:extLst>
          </p:cNvPr>
          <p:cNvSpPr/>
          <p:nvPr/>
        </p:nvSpPr>
        <p:spPr>
          <a:xfrm>
            <a:off x="479425" y="0"/>
            <a:ext cx="45719" cy="549275"/>
          </a:xfrm>
          <a:prstGeom prst="rect">
            <a:avLst/>
          </a:prstGeom>
          <a:solidFill>
            <a:srgbClr val="FF3B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EA5A74E2-FEC0-4D64-8A84-58C1DC5C0ADF}"/>
              </a:ext>
            </a:extLst>
          </p:cNvPr>
          <p:cNvSpPr txBox="1"/>
          <p:nvPr/>
        </p:nvSpPr>
        <p:spPr>
          <a:xfrm>
            <a:off x="525327" y="629687"/>
            <a:ext cx="111874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FF3B3B"/>
                </a:solidFill>
                <a:latin typeface="Montserrat" panose="00000500000000000000" pitchFamily="2" charset="-52"/>
              </a:rPr>
              <a:t>Ситуационные тренды на рынке труда  Красноярского края </a:t>
            </a:r>
          </a:p>
          <a:p>
            <a:r>
              <a:rPr lang="ru-RU" sz="2400" b="1" dirty="0">
                <a:solidFill>
                  <a:srgbClr val="FF3B3B"/>
                </a:solidFill>
                <a:latin typeface="Montserrat" panose="00000500000000000000" pitchFamily="2" charset="-52"/>
              </a:rPr>
              <a:t>до 2030 года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BB17B4F1-85BE-4037-99F2-34AFD4A74219}"/>
              </a:ext>
            </a:extLst>
          </p:cNvPr>
          <p:cNvSpPr/>
          <p:nvPr/>
        </p:nvSpPr>
        <p:spPr>
          <a:xfrm>
            <a:off x="5708338" y="5379735"/>
            <a:ext cx="48442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12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dirty="0">
                <a:latin typeface="Montserrat" panose="00000500000000000000" pitchFamily="2" charset="-52"/>
              </a:rPr>
              <a:t>Год</a:t>
            </a:r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0A98CF53-110E-4459-B413-027453D96AE7}"/>
              </a:ext>
            </a:extLst>
          </p:cNvPr>
          <p:cNvSpPr/>
          <p:nvPr/>
        </p:nvSpPr>
        <p:spPr>
          <a:xfrm>
            <a:off x="6802119" y="5671987"/>
            <a:ext cx="5325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12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dirty="0">
                <a:latin typeface="Montserrat" panose="00000500000000000000" pitchFamily="2" charset="-52"/>
              </a:rPr>
              <a:t>2013</a:t>
            </a:r>
          </a:p>
        </p:txBody>
      </p:sp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767F28E2-A33C-42A4-85AA-6334F4F0C131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473161" y="1532786"/>
            <a:ext cx="977616" cy="920942"/>
          </a:xfrm>
          <a:prstGeom prst="rect">
            <a:avLst/>
          </a:prstGeom>
        </p:spPr>
      </p:pic>
      <p:pic>
        <p:nvPicPr>
          <p:cNvPr id="55" name="Рисунок 54">
            <a:extLst>
              <a:ext uri="{FF2B5EF4-FFF2-40B4-BE49-F238E27FC236}">
                <a16:creationId xmlns:a16="http://schemas.microsoft.com/office/drawing/2014/main" id="{0D9FB072-F052-40DE-95A8-39166620906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6200000">
            <a:off x="4849062" y="2852289"/>
            <a:ext cx="977616" cy="920942"/>
          </a:xfrm>
          <a:prstGeom prst="rect">
            <a:avLst/>
          </a:prstGeom>
        </p:spPr>
      </p:pic>
      <p:pic>
        <p:nvPicPr>
          <p:cNvPr id="56" name="Рисунок 55">
            <a:extLst>
              <a:ext uri="{FF2B5EF4-FFF2-40B4-BE49-F238E27FC236}">
                <a16:creationId xmlns:a16="http://schemas.microsoft.com/office/drawing/2014/main" id="{A078B5BE-AE9E-48BF-8876-638A97EA589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6200000">
            <a:off x="9511388" y="2917388"/>
            <a:ext cx="977616" cy="920942"/>
          </a:xfrm>
          <a:prstGeom prst="rect">
            <a:avLst/>
          </a:prstGeom>
        </p:spPr>
      </p:pic>
      <p:pic>
        <p:nvPicPr>
          <p:cNvPr id="57" name="Рисунок 56">
            <a:extLst>
              <a:ext uri="{FF2B5EF4-FFF2-40B4-BE49-F238E27FC236}">
                <a16:creationId xmlns:a16="http://schemas.microsoft.com/office/drawing/2014/main" id="{20CB1681-8258-4F7B-9BA6-67B818CD493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026277" y="1507589"/>
            <a:ext cx="977616" cy="920942"/>
          </a:xfrm>
          <a:prstGeom prst="rect">
            <a:avLst/>
          </a:prstGeom>
        </p:spPr>
      </p:pic>
      <p:sp>
        <p:nvSpPr>
          <p:cNvPr id="60" name="Прямоугольник 59">
            <a:extLst>
              <a:ext uri="{FF2B5EF4-FFF2-40B4-BE49-F238E27FC236}">
                <a16:creationId xmlns:a16="http://schemas.microsoft.com/office/drawing/2014/main" id="{BB17B4F1-85BE-4037-99F2-34AFD4A74219}"/>
              </a:ext>
            </a:extLst>
          </p:cNvPr>
          <p:cNvSpPr/>
          <p:nvPr/>
        </p:nvSpPr>
        <p:spPr>
          <a:xfrm>
            <a:off x="428096" y="5385069"/>
            <a:ext cx="48442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12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dirty="0">
                <a:latin typeface="Montserrat" panose="00000500000000000000" pitchFamily="2" charset="-52"/>
              </a:rPr>
              <a:t>Год</a:t>
            </a:r>
          </a:p>
        </p:txBody>
      </p:sp>
      <p:sp>
        <p:nvSpPr>
          <p:cNvPr id="61" name="Прямоугольник 60">
            <a:extLst>
              <a:ext uri="{FF2B5EF4-FFF2-40B4-BE49-F238E27FC236}">
                <a16:creationId xmlns:a16="http://schemas.microsoft.com/office/drawing/2014/main" id="{0A98CF53-110E-4459-B413-027453D96AE7}"/>
              </a:ext>
            </a:extLst>
          </p:cNvPr>
          <p:cNvSpPr/>
          <p:nvPr/>
        </p:nvSpPr>
        <p:spPr>
          <a:xfrm>
            <a:off x="7966394" y="5669440"/>
            <a:ext cx="5325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12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dirty="0">
                <a:latin typeface="Montserrat" panose="00000500000000000000" pitchFamily="2" charset="-52"/>
              </a:rPr>
              <a:t>2015</a:t>
            </a:r>
          </a:p>
        </p:txBody>
      </p:sp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id="{0A98CF53-110E-4459-B413-027453D96AE7}"/>
              </a:ext>
            </a:extLst>
          </p:cNvPr>
          <p:cNvSpPr/>
          <p:nvPr/>
        </p:nvSpPr>
        <p:spPr>
          <a:xfrm>
            <a:off x="9091715" y="5669439"/>
            <a:ext cx="57580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12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dirty="0">
                <a:latin typeface="Montserrat" panose="00000500000000000000" pitchFamily="2" charset="-52"/>
              </a:rPr>
              <a:t>2020</a:t>
            </a:r>
          </a:p>
        </p:txBody>
      </p:sp>
      <p:sp>
        <p:nvSpPr>
          <p:cNvPr id="63" name="Прямоугольник 62">
            <a:extLst>
              <a:ext uri="{FF2B5EF4-FFF2-40B4-BE49-F238E27FC236}">
                <a16:creationId xmlns:a16="http://schemas.microsoft.com/office/drawing/2014/main" id="{0A98CF53-110E-4459-B413-027453D96AE7}"/>
              </a:ext>
            </a:extLst>
          </p:cNvPr>
          <p:cNvSpPr/>
          <p:nvPr/>
        </p:nvSpPr>
        <p:spPr>
          <a:xfrm>
            <a:off x="10262379" y="5669440"/>
            <a:ext cx="57580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12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dirty="0">
                <a:latin typeface="Montserrat" panose="00000500000000000000" pitchFamily="2" charset="-52"/>
              </a:rPr>
              <a:t>2030</a:t>
            </a:r>
          </a:p>
        </p:txBody>
      </p:sp>
      <p:sp>
        <p:nvSpPr>
          <p:cNvPr id="64" name="Прямоугольник 63">
            <a:extLst>
              <a:ext uri="{FF2B5EF4-FFF2-40B4-BE49-F238E27FC236}">
                <a16:creationId xmlns:a16="http://schemas.microsoft.com/office/drawing/2014/main" id="{0A98CF53-110E-4459-B413-027453D96AE7}"/>
              </a:ext>
            </a:extLst>
          </p:cNvPr>
          <p:cNvSpPr/>
          <p:nvPr/>
        </p:nvSpPr>
        <p:spPr>
          <a:xfrm>
            <a:off x="1373248" y="5681255"/>
            <a:ext cx="54213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12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dirty="0">
                <a:latin typeface="Montserrat" panose="00000500000000000000" pitchFamily="2" charset="-52"/>
              </a:rPr>
              <a:t>2018</a:t>
            </a:r>
          </a:p>
        </p:txBody>
      </p:sp>
      <p:sp>
        <p:nvSpPr>
          <p:cNvPr id="65" name="Прямоугольник 64">
            <a:extLst>
              <a:ext uri="{FF2B5EF4-FFF2-40B4-BE49-F238E27FC236}">
                <a16:creationId xmlns:a16="http://schemas.microsoft.com/office/drawing/2014/main" id="{0A98CF53-110E-4459-B413-027453D96AE7}"/>
              </a:ext>
            </a:extLst>
          </p:cNvPr>
          <p:cNvSpPr/>
          <p:nvPr/>
        </p:nvSpPr>
        <p:spPr>
          <a:xfrm>
            <a:off x="2507995" y="5680563"/>
            <a:ext cx="57580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12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dirty="0">
                <a:latin typeface="Montserrat" panose="00000500000000000000" pitchFamily="2" charset="-52"/>
              </a:rPr>
              <a:t>2020</a:t>
            </a:r>
          </a:p>
        </p:txBody>
      </p:sp>
      <p:sp>
        <p:nvSpPr>
          <p:cNvPr id="67" name="Прямоугольник 66">
            <a:extLst>
              <a:ext uri="{FF2B5EF4-FFF2-40B4-BE49-F238E27FC236}">
                <a16:creationId xmlns:a16="http://schemas.microsoft.com/office/drawing/2014/main" id="{0A98CF53-110E-4459-B413-027453D96AE7}"/>
              </a:ext>
            </a:extLst>
          </p:cNvPr>
          <p:cNvSpPr/>
          <p:nvPr/>
        </p:nvSpPr>
        <p:spPr>
          <a:xfrm>
            <a:off x="3655231" y="5680563"/>
            <a:ext cx="57580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12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dirty="0">
                <a:latin typeface="Montserrat" panose="00000500000000000000" pitchFamily="2" charset="-52"/>
              </a:rPr>
              <a:t>2030</a:t>
            </a:r>
          </a:p>
        </p:txBody>
      </p:sp>
      <p:sp>
        <p:nvSpPr>
          <p:cNvPr id="48" name="Прямоугольник 47"/>
          <p:cNvSpPr/>
          <p:nvPr/>
        </p:nvSpPr>
        <p:spPr>
          <a:xfrm>
            <a:off x="6776737" y="4279720"/>
            <a:ext cx="48763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FF3B3B"/>
                </a:solidFill>
                <a:latin typeface="Montserrat" panose="00000500000000000000" pitchFamily="2" charset="-52"/>
              </a:rPr>
              <a:t>5,7</a:t>
            </a:r>
            <a:endParaRPr lang="ru-RU" sz="1600" dirty="0">
              <a:solidFill>
                <a:srgbClr val="FF3B3B"/>
              </a:solidFill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7935486" y="4117722"/>
            <a:ext cx="49244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FF3B3B"/>
                </a:solidFill>
                <a:latin typeface="Montserrat" panose="00000500000000000000" pitchFamily="2" charset="-52"/>
              </a:rPr>
              <a:t>6,2</a:t>
            </a:r>
            <a:endParaRPr lang="ru-RU" sz="1600" dirty="0">
              <a:solidFill>
                <a:srgbClr val="FF3B3B"/>
              </a:solidFill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9074545" y="3990001"/>
            <a:ext cx="51007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FF3B3B"/>
                </a:solidFill>
                <a:latin typeface="Montserrat" panose="00000500000000000000" pitchFamily="2" charset="-52"/>
              </a:rPr>
              <a:t>6,0</a:t>
            </a:r>
            <a:endParaRPr lang="ru-RU" sz="1600" dirty="0">
              <a:solidFill>
                <a:srgbClr val="FF3B3B"/>
              </a:solidFill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10252879" y="4075055"/>
            <a:ext cx="50045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FF3B3B"/>
                </a:solidFill>
                <a:latin typeface="Montserrat" panose="00000500000000000000" pitchFamily="2" charset="-52"/>
              </a:rPr>
              <a:t>5,0</a:t>
            </a:r>
            <a:endParaRPr lang="ru-RU" sz="1600" dirty="0">
              <a:solidFill>
                <a:srgbClr val="FF3B3B"/>
              </a:solidFill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1213455" y="4390963"/>
            <a:ext cx="87075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FF3B3B"/>
                </a:solidFill>
                <a:latin typeface="Montserrat" panose="00000500000000000000" pitchFamily="2" charset="-52"/>
              </a:rPr>
              <a:t>2832,9</a:t>
            </a:r>
            <a:endParaRPr lang="ru-RU" sz="1400" dirty="0">
              <a:solidFill>
                <a:srgbClr val="FF3B3B"/>
              </a:solidFill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2350734" y="3976033"/>
            <a:ext cx="87556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FF3B3B"/>
                </a:solidFill>
                <a:latin typeface="Montserrat" panose="00000500000000000000" pitchFamily="2" charset="-52"/>
              </a:rPr>
              <a:t>2857,6</a:t>
            </a:r>
            <a:endParaRPr lang="ru-RU" dirty="0">
              <a:solidFill>
                <a:srgbClr val="FF3B3B"/>
              </a:solidFill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3513233" y="4119543"/>
            <a:ext cx="87556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FF3B3B"/>
                </a:solidFill>
                <a:latin typeface="Montserrat" panose="00000500000000000000" pitchFamily="2" charset="-52"/>
              </a:rPr>
              <a:t>2783,6</a:t>
            </a:r>
            <a:endParaRPr lang="ru-RU" sz="1600" dirty="0">
              <a:solidFill>
                <a:srgbClr val="FF3B3B"/>
              </a:solidFill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1209940" y="6128697"/>
            <a:ext cx="343438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latin typeface="Montserrat" panose="00000500000000000000" pitchFamily="2" charset="-52"/>
              </a:rPr>
              <a:t>Динамика численности населения</a:t>
            </a:r>
          </a:p>
        </p:txBody>
      </p:sp>
      <p:sp>
        <p:nvSpPr>
          <p:cNvPr id="73" name="Прямоугольник 72"/>
          <p:cNvSpPr/>
          <p:nvPr/>
        </p:nvSpPr>
        <p:spPr>
          <a:xfrm>
            <a:off x="6895345" y="6106263"/>
            <a:ext cx="374621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latin typeface="Montserrat" panose="00000500000000000000" pitchFamily="2" charset="-52"/>
              </a:rPr>
              <a:t>Динамика безработицы по МОТ </a:t>
            </a:r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BB17B4F1-85BE-4037-99F2-34AFD4A74219}"/>
              </a:ext>
            </a:extLst>
          </p:cNvPr>
          <p:cNvSpPr/>
          <p:nvPr/>
        </p:nvSpPr>
        <p:spPr>
          <a:xfrm>
            <a:off x="4767471" y="5379731"/>
            <a:ext cx="79220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12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1000" dirty="0">
                <a:latin typeface="Montserrat" panose="00000500000000000000" pitchFamily="2" charset="-52"/>
              </a:rPr>
              <a:t>тыс. чел.</a:t>
            </a:r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BB17B4F1-85BE-4037-99F2-34AFD4A74219}"/>
              </a:ext>
            </a:extLst>
          </p:cNvPr>
          <p:cNvSpPr/>
          <p:nvPr/>
        </p:nvSpPr>
        <p:spPr>
          <a:xfrm>
            <a:off x="11582792" y="5370856"/>
            <a:ext cx="3193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12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dirty="0">
                <a:latin typeface="Montserrat" panose="00000500000000000000" pitchFamily="2" charset="-52"/>
              </a:rPr>
              <a:t>%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40C757C-4830-4CAA-B608-A9793AB7FD10}"/>
              </a:ext>
            </a:extLst>
          </p:cNvPr>
          <p:cNvSpPr txBox="1"/>
          <p:nvPr/>
        </p:nvSpPr>
        <p:spPr>
          <a:xfrm>
            <a:off x="525144" y="319663"/>
            <a:ext cx="39120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>
                <a:solidFill>
                  <a:srgbClr val="FF0000"/>
                </a:solidFill>
                <a:latin typeface="Montserrat" charset="0"/>
                <a:ea typeface="Montserrat" charset="0"/>
                <a:cs typeface="Montserrat" charset="0"/>
              </a:rPr>
              <a:t>6</a:t>
            </a:r>
            <a:endParaRPr lang="en-US" sz="1100" b="1" dirty="0">
              <a:solidFill>
                <a:srgbClr val="FF0000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67648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 descr="гэс.pn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>
          <a:xfrm>
            <a:off x="0" y="1318659"/>
            <a:ext cx="12192000" cy="5539341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28F39043-856B-4414-BBFD-BAB5A3071F24}"/>
              </a:ext>
            </a:extLst>
          </p:cNvPr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324404" y="1150468"/>
            <a:ext cx="11752097" cy="4159427"/>
          </a:xfrm>
          <a:prstGeom prst="rect">
            <a:avLst/>
          </a:prstGeom>
        </p:spPr>
      </p:pic>
      <p:sp>
        <p:nvSpPr>
          <p:cNvPr id="5" name="Rectangle 5">
            <a:extLst>
              <a:ext uri="{FF2B5EF4-FFF2-40B4-BE49-F238E27FC236}">
                <a16:creationId xmlns:a16="http://schemas.microsoft.com/office/drawing/2014/main" id="{4588FC10-22ED-4AE7-83F1-FDDCE11DB0DB}"/>
              </a:ext>
            </a:extLst>
          </p:cNvPr>
          <p:cNvSpPr/>
          <p:nvPr/>
        </p:nvSpPr>
        <p:spPr>
          <a:xfrm>
            <a:off x="479425" y="0"/>
            <a:ext cx="45719" cy="549275"/>
          </a:xfrm>
          <a:prstGeom prst="rect">
            <a:avLst/>
          </a:prstGeom>
          <a:solidFill>
            <a:srgbClr val="FF3B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396E09B-A301-4FB3-829C-E2B3DB123843}"/>
              </a:ext>
            </a:extLst>
          </p:cNvPr>
          <p:cNvSpPr txBox="1"/>
          <p:nvPr/>
        </p:nvSpPr>
        <p:spPr>
          <a:xfrm>
            <a:off x="4733862" y="2108986"/>
            <a:ext cx="2770360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FF3B3B"/>
                </a:solidFill>
                <a:latin typeface="Montserrat" panose="00000500000000000000" pitchFamily="2" charset="-52"/>
                <a:ea typeface="Montserrat" charset="0"/>
                <a:cs typeface="Montserrat" charset="0"/>
              </a:rPr>
              <a:t>Цель</a:t>
            </a:r>
          </a:p>
          <a:p>
            <a:pPr algn="ctr"/>
            <a:r>
              <a:rPr lang="ru-RU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  <a:ea typeface="Montserrat" charset="0"/>
                <a:cs typeface="Montserrat" charset="0"/>
              </a:rPr>
              <a:t>Опережающее кадровое обеспечение экономики в квалифицированных кадрах на основе эффективного использования трудовых ресурсов региона</a:t>
            </a:r>
            <a:endParaRPr lang="en-US" sz="1400" b="1" dirty="0">
              <a:solidFill>
                <a:schemeClr val="tx1">
                  <a:lumMod val="85000"/>
                  <a:lumOff val="15000"/>
                </a:schemeClr>
              </a:solidFill>
              <a:latin typeface="Montserrat" panose="00000500000000000000" pitchFamily="2" charset="-52"/>
              <a:ea typeface="Montserrat" charset="0"/>
              <a:cs typeface="Montserrat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3156CEE-E256-4EAD-B149-383B538638F3}"/>
              </a:ext>
            </a:extLst>
          </p:cNvPr>
          <p:cNvSpPr txBox="1"/>
          <p:nvPr/>
        </p:nvSpPr>
        <p:spPr>
          <a:xfrm>
            <a:off x="3335304" y="2855345"/>
            <a:ext cx="38504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solidFill>
                  <a:srgbClr val="FF3B3B"/>
                </a:solidFill>
                <a:latin typeface="Montserrat" panose="00000500000000000000" pitchFamily="2" charset="-52"/>
              </a:rPr>
              <a:t>1</a:t>
            </a:r>
            <a:endParaRPr lang="vi-VN" sz="4000" b="1" dirty="0">
              <a:solidFill>
                <a:srgbClr val="FF3B3B"/>
              </a:solidFill>
              <a:latin typeface="Montserrat" panose="00000500000000000000" pitchFamily="2" charset="-52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AA31E45D-D7B8-49B5-A7B6-8A8413A0A337}"/>
              </a:ext>
            </a:extLst>
          </p:cNvPr>
          <p:cNvSpPr txBox="1"/>
          <p:nvPr/>
        </p:nvSpPr>
        <p:spPr>
          <a:xfrm>
            <a:off x="1012509" y="4061426"/>
            <a:ext cx="22287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b="1" dirty="0">
                <a:latin typeface="Montserrat" panose="00000500000000000000" pitchFamily="2" charset="-52"/>
              </a:rPr>
              <a:t>Формирование устойчивого взаимодействия между всеми участниками рынка труда 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87B9B1B3-C00D-4FAB-9D60-630BC9565917}"/>
              </a:ext>
            </a:extLst>
          </p:cNvPr>
          <p:cNvSpPr txBox="1"/>
          <p:nvPr/>
        </p:nvSpPr>
        <p:spPr>
          <a:xfrm>
            <a:off x="184609" y="2777630"/>
            <a:ext cx="286667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300" b="1" dirty="0">
                <a:latin typeface="Montserrat" panose="00000500000000000000" pitchFamily="2" charset="-52"/>
              </a:rPr>
              <a:t>Повышение </a:t>
            </a:r>
          </a:p>
          <a:p>
            <a:pPr algn="r"/>
            <a:r>
              <a:rPr lang="ru-RU" sz="1300" b="1" dirty="0">
                <a:latin typeface="Montserrat" panose="00000500000000000000" pitchFamily="2" charset="-52"/>
              </a:rPr>
              <a:t>эффективности </a:t>
            </a:r>
            <a:endParaRPr lang="en-US" sz="1300" b="1" dirty="0">
              <a:latin typeface="Montserrat" panose="00000500000000000000" pitchFamily="2" charset="-52"/>
            </a:endParaRPr>
          </a:p>
          <a:p>
            <a:pPr algn="r"/>
            <a:r>
              <a:rPr lang="ru-RU" sz="1300" b="1" dirty="0">
                <a:latin typeface="Montserrat" panose="00000500000000000000" pitchFamily="2" charset="-52"/>
              </a:rPr>
              <a:t>использования </a:t>
            </a:r>
          </a:p>
          <a:p>
            <a:pPr algn="r"/>
            <a:r>
              <a:rPr lang="ru-RU" sz="1300" b="1" dirty="0">
                <a:latin typeface="Montserrat" panose="00000500000000000000" pitchFamily="2" charset="-52"/>
              </a:rPr>
              <a:t>трудовых ресурсов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A303A06B-AD8F-411A-B36F-10BFE07737D0}"/>
              </a:ext>
            </a:extLst>
          </p:cNvPr>
          <p:cNvSpPr txBox="1"/>
          <p:nvPr/>
        </p:nvSpPr>
        <p:spPr>
          <a:xfrm>
            <a:off x="9373535" y="2887615"/>
            <a:ext cx="2657767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b="1" dirty="0">
                <a:latin typeface="Montserrat" panose="00000500000000000000" pitchFamily="2" charset="-52"/>
              </a:rPr>
              <a:t>Обеспечение качества</a:t>
            </a:r>
            <a:endParaRPr lang="en-US" sz="1300" b="1" dirty="0">
              <a:latin typeface="Montserrat" panose="00000500000000000000" pitchFamily="2" charset="-52"/>
            </a:endParaRPr>
          </a:p>
          <a:p>
            <a:r>
              <a:rPr lang="ru-RU" sz="1300" b="1" dirty="0">
                <a:latin typeface="Montserrat" panose="00000500000000000000" pitchFamily="2" charset="-52"/>
              </a:rPr>
              <a:t>рабочих мест в области </a:t>
            </a:r>
            <a:endParaRPr lang="en-US" sz="1300" b="1" dirty="0">
              <a:latin typeface="Montserrat" panose="00000500000000000000" pitchFamily="2" charset="-52"/>
            </a:endParaRPr>
          </a:p>
          <a:p>
            <a:r>
              <a:rPr lang="ru-RU" sz="1300" b="1" dirty="0">
                <a:latin typeface="Montserrat" panose="00000500000000000000" pitchFamily="2" charset="-52"/>
              </a:rPr>
              <a:t>охраны труда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A82C89EB-BA0D-4B4C-8899-83A407C1E330}"/>
              </a:ext>
            </a:extLst>
          </p:cNvPr>
          <p:cNvSpPr txBox="1"/>
          <p:nvPr/>
        </p:nvSpPr>
        <p:spPr>
          <a:xfrm>
            <a:off x="9164430" y="4061426"/>
            <a:ext cx="29457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latin typeface="Montserrat" panose="00000500000000000000" pitchFamily="2" charset="-52"/>
              </a:rPr>
              <a:t>Создание эффективных </a:t>
            </a:r>
          </a:p>
          <a:p>
            <a:r>
              <a:rPr lang="ru-RU" sz="1200" b="1" dirty="0">
                <a:latin typeface="Montserrat" panose="00000500000000000000" pitchFamily="2" charset="-52"/>
              </a:rPr>
              <a:t>условий и мер мотивации работодателей к созданию высокопроизводительных</a:t>
            </a:r>
          </a:p>
          <a:p>
            <a:r>
              <a:rPr lang="ru-RU" sz="1200" b="1" dirty="0">
                <a:latin typeface="Montserrat" panose="00000500000000000000" pitchFamily="2" charset="-52"/>
              </a:rPr>
              <a:t>рабочих мест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B9793E07-CC5A-4784-8121-9A9B3A8D80EC}"/>
              </a:ext>
            </a:extLst>
          </p:cNvPr>
          <p:cNvSpPr txBox="1"/>
          <p:nvPr/>
        </p:nvSpPr>
        <p:spPr>
          <a:xfrm>
            <a:off x="525327" y="629687"/>
            <a:ext cx="1118743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FF3B3B"/>
                </a:solidFill>
                <a:latin typeface="Montserrat" panose="00000500000000000000" pitchFamily="2" charset="-52"/>
              </a:rPr>
              <a:t>Стратегия управления рынком труда  Красноярского края до 2030 года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B6D5AF11-CFF2-4AB4-BDCA-919FF73FBD20}"/>
              </a:ext>
            </a:extLst>
          </p:cNvPr>
          <p:cNvSpPr txBox="1"/>
          <p:nvPr/>
        </p:nvSpPr>
        <p:spPr>
          <a:xfrm>
            <a:off x="3492027" y="4206261"/>
            <a:ext cx="48763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solidFill>
                  <a:srgbClr val="FF3B3B"/>
                </a:solidFill>
                <a:latin typeface="Montserrat" panose="00000500000000000000" pitchFamily="2" charset="-52"/>
              </a:rPr>
              <a:t>2</a:t>
            </a:r>
            <a:endParaRPr lang="vi-VN" sz="4000" b="1" dirty="0">
              <a:solidFill>
                <a:srgbClr val="FF3B3B"/>
              </a:solidFill>
              <a:latin typeface="Montserrat" panose="00000500000000000000" pitchFamily="2" charset="-52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10C98348-3D91-4A76-A63E-4EA391C926B4}"/>
              </a:ext>
            </a:extLst>
          </p:cNvPr>
          <p:cNvSpPr txBox="1"/>
          <p:nvPr/>
        </p:nvSpPr>
        <p:spPr>
          <a:xfrm>
            <a:off x="8628962" y="2872226"/>
            <a:ext cx="48763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solidFill>
                  <a:srgbClr val="FF3B3B"/>
                </a:solidFill>
                <a:latin typeface="Montserrat" panose="00000500000000000000" pitchFamily="2" charset="-52"/>
              </a:rPr>
              <a:t>3</a:t>
            </a:r>
            <a:endParaRPr lang="vi-VN" sz="4000" b="1" dirty="0">
              <a:solidFill>
                <a:srgbClr val="FF3B3B"/>
              </a:solidFill>
              <a:latin typeface="Montserrat" panose="00000500000000000000" pitchFamily="2" charset="-52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EC317E48-0D8D-403E-A1C8-26EBFCCC8340}"/>
              </a:ext>
            </a:extLst>
          </p:cNvPr>
          <p:cNvSpPr txBox="1"/>
          <p:nvPr/>
        </p:nvSpPr>
        <p:spPr>
          <a:xfrm>
            <a:off x="8368646" y="4206261"/>
            <a:ext cx="5373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solidFill>
                  <a:srgbClr val="FF3B3B"/>
                </a:solidFill>
                <a:latin typeface="Montserrat" panose="00000500000000000000" pitchFamily="2" charset="-52"/>
              </a:rPr>
              <a:t>4</a:t>
            </a:r>
            <a:endParaRPr lang="vi-VN" sz="4000" b="1" dirty="0">
              <a:solidFill>
                <a:srgbClr val="FF3B3B"/>
              </a:solidFill>
              <a:latin typeface="Montserrat" panose="00000500000000000000" pitchFamily="2" charset="-52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C88E71A-0C9D-4436-A0AC-6B37E02AF9EE}"/>
              </a:ext>
            </a:extLst>
          </p:cNvPr>
          <p:cNvSpPr txBox="1"/>
          <p:nvPr/>
        </p:nvSpPr>
        <p:spPr>
          <a:xfrm>
            <a:off x="528853" y="6135529"/>
            <a:ext cx="656299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 Medium" panose="00000600000000000000" pitchFamily="2" charset="-52"/>
                <a:ea typeface="Montserrat" charset="0"/>
                <a:cs typeface="Montserrat" charset="0"/>
              </a:rPr>
              <a:t>Красноярск, 2021 год</a:t>
            </a:r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  <a:latin typeface="Montserrat Medium" panose="00000600000000000000" pitchFamily="2" charset="-52"/>
              <a:ea typeface="Montserrat" charset="0"/>
              <a:cs typeface="Montserrat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3A9F6B9-6A70-415F-A810-09A52EC801F8}"/>
              </a:ext>
            </a:extLst>
          </p:cNvPr>
          <p:cNvSpPr txBox="1"/>
          <p:nvPr/>
        </p:nvSpPr>
        <p:spPr>
          <a:xfrm>
            <a:off x="525144" y="319663"/>
            <a:ext cx="39120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>
                <a:solidFill>
                  <a:srgbClr val="FF0000"/>
                </a:solidFill>
                <a:latin typeface="Montserrat" charset="0"/>
                <a:ea typeface="Montserrat" charset="0"/>
                <a:cs typeface="Montserrat" charset="0"/>
              </a:rPr>
              <a:t>7</a:t>
            </a:r>
            <a:endParaRPr lang="en-US" sz="1100" b="1" dirty="0">
              <a:solidFill>
                <a:srgbClr val="FF0000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66164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Рисунок 32" descr="жжцжж.pn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1267462"/>
            <a:ext cx="12192000" cy="5590538"/>
          </a:xfrm>
          <a:prstGeom prst="rect">
            <a:avLst/>
          </a:prstGeom>
        </p:spPr>
      </p:pic>
      <p:pic>
        <p:nvPicPr>
          <p:cNvPr id="34" name="Рисунок 33" descr="яяя.pn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-274883" y="1531403"/>
            <a:ext cx="12521042" cy="499854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44ECD00-DF15-4E58-885A-2913AE5E0D64}"/>
              </a:ext>
            </a:extLst>
          </p:cNvPr>
          <p:cNvSpPr/>
          <p:nvPr/>
        </p:nvSpPr>
        <p:spPr>
          <a:xfrm>
            <a:off x="479425" y="0"/>
            <a:ext cx="45719" cy="549275"/>
          </a:xfrm>
          <a:prstGeom prst="rect">
            <a:avLst/>
          </a:prstGeom>
          <a:solidFill>
            <a:srgbClr val="FF3B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3B3B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15232F7-CCD8-44B1-8274-D7E7BC8ED285}"/>
              </a:ext>
            </a:extLst>
          </p:cNvPr>
          <p:cNvSpPr txBox="1"/>
          <p:nvPr/>
        </p:nvSpPr>
        <p:spPr>
          <a:xfrm>
            <a:off x="514634" y="666833"/>
            <a:ext cx="111874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FF3B3B"/>
                </a:solidFill>
                <a:latin typeface="Montserrat" panose="00000500000000000000" pitchFamily="2" charset="-52"/>
                <a:ea typeface="Montserrat" charset="0"/>
                <a:cs typeface="Montserrat" charset="0"/>
              </a:rPr>
              <a:t>Основные вызовы рынка труда 2030 года</a:t>
            </a:r>
            <a:endParaRPr lang="en-US" sz="2800" b="1" dirty="0">
              <a:solidFill>
                <a:srgbClr val="FF3B3B"/>
              </a:solidFill>
              <a:latin typeface="Montserrat" panose="00000500000000000000" pitchFamily="2" charset="-52"/>
              <a:ea typeface="Montserrat" charset="0"/>
              <a:cs typeface="Montserrat" charset="0"/>
            </a:endParaRPr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E7281EF0-1AD8-4DB9-9E6C-F2513A050313}"/>
              </a:ext>
            </a:extLst>
          </p:cNvPr>
          <p:cNvGrpSpPr/>
          <p:nvPr/>
        </p:nvGrpSpPr>
        <p:grpSpPr>
          <a:xfrm>
            <a:off x="0" y="2482811"/>
            <a:ext cx="13429526" cy="3631034"/>
            <a:chOff x="-317390" y="3212827"/>
            <a:chExt cx="10895846" cy="2945986"/>
          </a:xfrm>
        </p:grpSpPr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47F83E7D-A25A-446A-B328-2F8326952120}"/>
                </a:ext>
              </a:extLst>
            </p:cNvPr>
            <p:cNvSpPr/>
            <p:nvPr/>
          </p:nvSpPr>
          <p:spPr>
            <a:xfrm>
              <a:off x="3594088" y="5049527"/>
              <a:ext cx="1986336" cy="47444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600" b="1" dirty="0">
                  <a:solidFill>
                    <a:srgbClr val="FF3B3B"/>
                  </a:solidFill>
                  <a:latin typeface="Montserrat" panose="00000500000000000000" pitchFamily="2" charset="-52"/>
                  <a:cs typeface="Times New Roman" pitchFamily="18" charset="0"/>
                </a:rPr>
                <a:t>Отрасли </a:t>
              </a:r>
            </a:p>
            <a:p>
              <a:pPr algn="ctr"/>
              <a:r>
                <a:rPr lang="ru-RU" sz="1600" b="1" dirty="0">
                  <a:solidFill>
                    <a:srgbClr val="FF3B3B"/>
                  </a:solidFill>
                  <a:latin typeface="Montserrat" panose="00000500000000000000" pitchFamily="2" charset="-52"/>
                  <a:cs typeface="Times New Roman" pitchFamily="18" charset="0"/>
                </a:rPr>
                <a:t>экономики</a:t>
              </a:r>
            </a:p>
          </p:txBody>
        </p:sp>
        <p:sp>
          <p:nvSpPr>
            <p:cNvPr id="18" name="Прямоугольник 17">
              <a:extLst>
                <a:ext uri="{FF2B5EF4-FFF2-40B4-BE49-F238E27FC236}">
                  <a16:creationId xmlns:a16="http://schemas.microsoft.com/office/drawing/2014/main" id="{7D2C04F7-3DB2-4498-B8BB-3C4B14890953}"/>
                </a:ext>
              </a:extLst>
            </p:cNvPr>
            <p:cNvSpPr/>
            <p:nvPr/>
          </p:nvSpPr>
          <p:spPr>
            <a:xfrm>
              <a:off x="3222075" y="4022887"/>
              <a:ext cx="2732038" cy="47444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600" b="1" dirty="0">
                  <a:solidFill>
                    <a:srgbClr val="FF3B3B"/>
                  </a:solidFill>
                  <a:latin typeface="Montserrat" panose="00000500000000000000" pitchFamily="2" charset="-52"/>
                  <a:cs typeface="Times New Roman" pitchFamily="18" charset="0"/>
                </a:rPr>
                <a:t>Муниципальные </a:t>
              </a:r>
            </a:p>
            <a:p>
              <a:pPr algn="ctr"/>
              <a:r>
                <a:rPr lang="ru-RU" sz="1600" b="1" dirty="0">
                  <a:solidFill>
                    <a:srgbClr val="FF3B3B"/>
                  </a:solidFill>
                  <a:latin typeface="Montserrat" panose="00000500000000000000" pitchFamily="2" charset="-52"/>
                  <a:cs typeface="Times New Roman" pitchFamily="18" charset="0"/>
                </a:rPr>
                <a:t>образования</a:t>
              </a:r>
            </a:p>
          </p:txBody>
        </p:sp>
        <p:sp>
          <p:nvSpPr>
            <p:cNvPr id="19" name="Прямоугольник 18">
              <a:extLst>
                <a:ext uri="{FF2B5EF4-FFF2-40B4-BE49-F238E27FC236}">
                  <a16:creationId xmlns:a16="http://schemas.microsoft.com/office/drawing/2014/main" id="{1290C54D-59A9-4999-B285-52A726D6DC79}"/>
                </a:ext>
              </a:extLst>
            </p:cNvPr>
            <p:cNvSpPr/>
            <p:nvPr/>
          </p:nvSpPr>
          <p:spPr>
            <a:xfrm>
              <a:off x="3327411" y="4548593"/>
              <a:ext cx="2521369" cy="47444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600" b="1" dirty="0">
                  <a:solidFill>
                    <a:srgbClr val="FF3B3B"/>
                  </a:solidFill>
                  <a:latin typeface="Montserrat" panose="00000500000000000000" pitchFamily="2" charset="-52"/>
                  <a:cs typeface="Times New Roman" pitchFamily="18" charset="0"/>
                </a:rPr>
                <a:t>Инвестиционные </a:t>
              </a:r>
            </a:p>
            <a:p>
              <a:pPr algn="ctr"/>
              <a:r>
                <a:rPr lang="ru-RU" sz="1600" b="1" dirty="0">
                  <a:solidFill>
                    <a:srgbClr val="FF3B3B"/>
                  </a:solidFill>
                  <a:latin typeface="Montserrat" panose="00000500000000000000" pitchFamily="2" charset="-52"/>
                  <a:cs typeface="Times New Roman" pitchFamily="18" charset="0"/>
                </a:rPr>
                <a:t>проекты</a:t>
              </a:r>
            </a:p>
          </p:txBody>
        </p:sp>
        <p:sp>
          <p:nvSpPr>
            <p:cNvPr id="20" name="Прямоугольник 19">
              <a:extLst>
                <a:ext uri="{FF2B5EF4-FFF2-40B4-BE49-F238E27FC236}">
                  <a16:creationId xmlns:a16="http://schemas.microsoft.com/office/drawing/2014/main" id="{E5E594D1-BE75-4F2A-95D2-A7FA2EBDDB36}"/>
                </a:ext>
              </a:extLst>
            </p:cNvPr>
            <p:cNvSpPr/>
            <p:nvPr/>
          </p:nvSpPr>
          <p:spPr>
            <a:xfrm>
              <a:off x="3885126" y="3633757"/>
              <a:ext cx="1405940" cy="27468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600" b="1" dirty="0">
                  <a:solidFill>
                    <a:srgbClr val="FF3B3B"/>
                  </a:solidFill>
                  <a:latin typeface="Montserrat" panose="00000500000000000000" pitchFamily="2" charset="-52"/>
                  <a:cs typeface="Times New Roman" pitchFamily="18" charset="0"/>
                </a:rPr>
                <a:t>Предприятия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5807E6C-3ACA-4487-8346-5817089580DB}"/>
                </a:ext>
              </a:extLst>
            </p:cNvPr>
            <p:cNvSpPr txBox="1"/>
            <p:nvPr/>
          </p:nvSpPr>
          <p:spPr>
            <a:xfrm>
              <a:off x="-317390" y="3968020"/>
              <a:ext cx="2069351" cy="4494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ru-RU" sz="1000" b="1" dirty="0">
                  <a:solidFill>
                    <a:srgbClr val="0070C0"/>
                  </a:solidFill>
                  <a:latin typeface="Montserrat" panose="00000500000000000000" pitchFamily="2" charset="-52"/>
                </a:rPr>
                <a:t>Цифровая трансформация </a:t>
              </a:r>
            </a:p>
            <a:p>
              <a:pPr algn="r"/>
              <a:r>
                <a:rPr lang="ru-RU" sz="1000" b="1" dirty="0">
                  <a:solidFill>
                    <a:srgbClr val="0070C0"/>
                  </a:solidFill>
                  <a:latin typeface="Montserrat" panose="00000500000000000000" pitchFamily="2" charset="-52"/>
                </a:rPr>
                <a:t>существующей модели </a:t>
              </a:r>
            </a:p>
            <a:p>
              <a:pPr algn="r"/>
              <a:r>
                <a:rPr lang="ru-RU" sz="1000" b="1" dirty="0">
                  <a:solidFill>
                    <a:srgbClr val="0070C0"/>
                  </a:solidFill>
                  <a:latin typeface="Montserrat" panose="00000500000000000000" pitchFamily="2" charset="-52"/>
                </a:rPr>
                <a:t>управления рынком труда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8F1683B-8275-4A33-8805-D6D22A22DADD}"/>
                </a:ext>
              </a:extLst>
            </p:cNvPr>
            <p:cNvSpPr txBox="1"/>
            <p:nvPr/>
          </p:nvSpPr>
          <p:spPr>
            <a:xfrm>
              <a:off x="-274579" y="5505372"/>
              <a:ext cx="2236223" cy="4494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ru-RU" sz="1000" b="1" dirty="0">
                  <a:solidFill>
                    <a:srgbClr val="0070C0"/>
                  </a:solidFill>
                  <a:latin typeface="Montserrat" panose="00000500000000000000" pitchFamily="2" charset="-52"/>
                </a:rPr>
                <a:t>Повышение численности </a:t>
              </a:r>
            </a:p>
            <a:p>
              <a:pPr algn="r"/>
              <a:r>
                <a:rPr lang="ru-RU" sz="1000" b="1" dirty="0">
                  <a:solidFill>
                    <a:srgbClr val="0070C0"/>
                  </a:solidFill>
                  <a:latin typeface="Montserrat" panose="00000500000000000000" pitchFamily="2" charset="-52"/>
                </a:rPr>
                <a:t>трудовых ресурсов </a:t>
              </a:r>
            </a:p>
            <a:p>
              <a:pPr algn="r"/>
              <a:r>
                <a:rPr lang="ru-RU" sz="1000" b="1" dirty="0">
                  <a:solidFill>
                    <a:srgbClr val="0070C0"/>
                  </a:solidFill>
                  <a:latin typeface="Montserrat" panose="00000500000000000000" pitchFamily="2" charset="-52"/>
                </a:rPr>
                <a:t>в регионе и их эффективное использование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5BC6764-EF4B-4096-9A86-86451E7CD904}"/>
                </a:ext>
              </a:extLst>
            </p:cNvPr>
            <p:cNvSpPr txBox="1"/>
            <p:nvPr/>
          </p:nvSpPr>
          <p:spPr>
            <a:xfrm>
              <a:off x="7226267" y="3212827"/>
              <a:ext cx="1816584" cy="3246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000" b="1" dirty="0">
                  <a:solidFill>
                    <a:srgbClr val="0070C0"/>
                  </a:solidFill>
                  <a:latin typeface="Montserrat" panose="00000500000000000000" pitchFamily="2" charset="-52"/>
                </a:rPr>
                <a:t>Развитие локальных </a:t>
              </a:r>
            </a:p>
            <a:p>
              <a:r>
                <a:rPr lang="ru-RU" sz="1000" b="1" dirty="0">
                  <a:solidFill>
                    <a:srgbClr val="0070C0"/>
                  </a:solidFill>
                  <a:latin typeface="Montserrat" panose="00000500000000000000" pitchFamily="2" charset="-52"/>
                </a:rPr>
                <a:t>рынков труда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8491446-A867-417C-B47C-92810941D407}"/>
                </a:ext>
              </a:extLst>
            </p:cNvPr>
            <p:cNvSpPr txBox="1"/>
            <p:nvPr/>
          </p:nvSpPr>
          <p:spPr>
            <a:xfrm>
              <a:off x="7454934" y="4015093"/>
              <a:ext cx="2035050" cy="3246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000" b="1" dirty="0">
                  <a:solidFill>
                    <a:srgbClr val="0070C0"/>
                  </a:solidFill>
                  <a:latin typeface="Montserrat" panose="00000500000000000000" pitchFamily="2" charset="-52"/>
                </a:rPr>
                <a:t>Повышение качества </a:t>
              </a:r>
            </a:p>
            <a:p>
              <a:r>
                <a:rPr lang="ru-RU" sz="1000" b="1" dirty="0">
                  <a:solidFill>
                    <a:srgbClr val="0070C0"/>
                  </a:solidFill>
                  <a:latin typeface="Montserrat" panose="00000500000000000000" pitchFamily="2" charset="-52"/>
                </a:rPr>
                <a:t>трудовых ресурсов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EC84AE1-18E1-4D4D-99E7-26BDEB157FAA}"/>
                </a:ext>
              </a:extLst>
            </p:cNvPr>
            <p:cNvSpPr txBox="1"/>
            <p:nvPr/>
          </p:nvSpPr>
          <p:spPr>
            <a:xfrm>
              <a:off x="7442143" y="4767949"/>
              <a:ext cx="3136313" cy="4494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000" b="1" dirty="0">
                  <a:latin typeface="Montserrat" panose="00000500000000000000" pitchFamily="2" charset="-52"/>
                </a:rPr>
                <a:t>Содействие развитию </a:t>
              </a:r>
            </a:p>
            <a:p>
              <a:r>
                <a:rPr lang="ru-RU" sz="1000" b="1" dirty="0">
                  <a:latin typeface="Montserrat" panose="00000500000000000000" pitchFamily="2" charset="-52"/>
                </a:rPr>
                <a:t>малого и среднего </a:t>
              </a:r>
            </a:p>
            <a:p>
              <a:r>
                <a:rPr lang="ru-RU" sz="1000" b="1" dirty="0">
                  <a:latin typeface="Montserrat" panose="00000500000000000000" pitchFamily="2" charset="-52"/>
                </a:rPr>
                <a:t>предпринимательства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79C9C18-1E31-46C1-89BB-AE923D037FCD}"/>
                </a:ext>
              </a:extLst>
            </p:cNvPr>
            <p:cNvSpPr txBox="1"/>
            <p:nvPr/>
          </p:nvSpPr>
          <p:spPr>
            <a:xfrm>
              <a:off x="7272574" y="5584480"/>
              <a:ext cx="1883886" cy="574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000" b="1" dirty="0">
                  <a:solidFill>
                    <a:srgbClr val="0070C0"/>
                  </a:solidFill>
                  <a:latin typeface="Montserrat" panose="00000500000000000000" pitchFamily="2" charset="-52"/>
                </a:rPr>
                <a:t>Координация деятельности, </a:t>
              </a:r>
            </a:p>
            <a:p>
              <a:r>
                <a:rPr lang="ru-RU" sz="1000" b="1" dirty="0">
                  <a:solidFill>
                    <a:srgbClr val="0070C0"/>
                  </a:solidFill>
                  <a:latin typeface="Montserrat" panose="00000500000000000000" pitchFamily="2" charset="-52"/>
                </a:rPr>
                <a:t>организация эффективного </a:t>
              </a:r>
            </a:p>
            <a:p>
              <a:r>
                <a:rPr lang="ru-RU" sz="1000" b="1" dirty="0">
                  <a:solidFill>
                    <a:srgbClr val="0070C0"/>
                  </a:solidFill>
                  <a:latin typeface="Montserrat" panose="00000500000000000000" pitchFamily="2" charset="-52"/>
                </a:rPr>
                <a:t>межведомственного взаимодействия </a:t>
              </a:r>
            </a:p>
            <a:p>
              <a:r>
                <a:rPr lang="ru-RU" sz="1000" b="1" dirty="0">
                  <a:solidFill>
                    <a:srgbClr val="0070C0"/>
                  </a:solidFill>
                  <a:latin typeface="Montserrat" panose="00000500000000000000" pitchFamily="2" charset="-52"/>
                </a:rPr>
                <a:t>и социального партнерства</a:t>
              </a:r>
            </a:p>
          </p:txBody>
        </p:sp>
      </p:grp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8B41D33A-E60A-497A-8A3F-94F2576E5FF9}"/>
              </a:ext>
            </a:extLst>
          </p:cNvPr>
          <p:cNvSpPr/>
          <p:nvPr/>
        </p:nvSpPr>
        <p:spPr>
          <a:xfrm>
            <a:off x="788045" y="4494151"/>
            <a:ext cx="184391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000" b="1" dirty="0">
                <a:latin typeface="Montserrat" panose="00000500000000000000" pitchFamily="2" charset="-52"/>
              </a:rPr>
              <a:t>Развитие системы управления</a:t>
            </a:r>
          </a:p>
          <a:p>
            <a:pPr algn="r"/>
            <a:r>
              <a:rPr lang="ru-RU" sz="1000" b="1" dirty="0">
                <a:latin typeface="Montserrat" panose="00000500000000000000" pitchFamily="2" charset="-52"/>
              </a:rPr>
              <a:t>охраной труда</a:t>
            </a:r>
          </a:p>
        </p:txBody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5596D9CB-2E46-419A-8786-7A93D90D784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38882" y="2577407"/>
            <a:ext cx="402033" cy="338554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90B65869-232C-445A-AA7F-B799993BF20C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133423" y="3548538"/>
            <a:ext cx="402033" cy="402033"/>
          </a:xfrm>
          <a:prstGeom prst="rect">
            <a:avLst/>
          </a:prstGeom>
        </p:spPr>
      </p:pic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6AB861A0-7715-46DF-94E9-2EEE006199E1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111476" y="4623575"/>
            <a:ext cx="443524" cy="316803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F63F2E2F-21F7-46E0-9C95-F7F39AD5F7B0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974220" y="5525519"/>
            <a:ext cx="443524" cy="44352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99" r="19368" b="11368"/>
          <a:stretch/>
        </p:blipFill>
        <p:spPr>
          <a:xfrm>
            <a:off x="2609850" y="3430426"/>
            <a:ext cx="533400" cy="617699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1A71CE8F-0039-4DC1-A646-58B22963A369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829337" y="5525519"/>
            <a:ext cx="397562" cy="46876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3632" y="4351143"/>
            <a:ext cx="1054112" cy="858504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D429CF74-6177-4E19-934B-515F863DCB29}"/>
              </a:ext>
            </a:extLst>
          </p:cNvPr>
          <p:cNvSpPr txBox="1"/>
          <p:nvPr/>
        </p:nvSpPr>
        <p:spPr>
          <a:xfrm>
            <a:off x="525144" y="319663"/>
            <a:ext cx="39120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>
                <a:solidFill>
                  <a:srgbClr val="FF0000"/>
                </a:solidFill>
                <a:latin typeface="Montserrat" charset="0"/>
                <a:ea typeface="Montserrat" charset="0"/>
                <a:cs typeface="Montserrat" charset="0"/>
              </a:rPr>
              <a:t>8</a:t>
            </a:r>
            <a:endParaRPr lang="en-US" sz="1100" b="1" dirty="0">
              <a:solidFill>
                <a:srgbClr val="FF0000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93007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 descr="рэнок.pn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1275175"/>
            <a:ext cx="12192000" cy="5590538"/>
          </a:xfrm>
          <a:prstGeom prst="rect">
            <a:avLst/>
          </a:prstGeom>
        </p:spPr>
      </p:pic>
      <p:sp>
        <p:nvSpPr>
          <p:cNvPr id="5" name="Rectangle 5">
            <a:extLst>
              <a:ext uri="{FF2B5EF4-FFF2-40B4-BE49-F238E27FC236}">
                <a16:creationId xmlns:a16="http://schemas.microsoft.com/office/drawing/2014/main" id="{4BC0846F-FCC5-4BAD-8105-CDEE4407FCCF}"/>
              </a:ext>
            </a:extLst>
          </p:cNvPr>
          <p:cNvSpPr/>
          <p:nvPr/>
        </p:nvSpPr>
        <p:spPr>
          <a:xfrm>
            <a:off x="479425" y="0"/>
            <a:ext cx="45719" cy="549275"/>
          </a:xfrm>
          <a:prstGeom prst="rect">
            <a:avLst/>
          </a:prstGeom>
          <a:solidFill>
            <a:srgbClr val="FF3B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16251AC-F8F9-479A-A8B2-156E2A6995D1}"/>
              </a:ext>
            </a:extLst>
          </p:cNvPr>
          <p:cNvSpPr txBox="1"/>
          <p:nvPr/>
        </p:nvSpPr>
        <p:spPr>
          <a:xfrm>
            <a:off x="514634" y="666833"/>
            <a:ext cx="1118743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FF3B3B"/>
                </a:solidFill>
                <a:latin typeface="Montserrat" panose="00000500000000000000" pitchFamily="2" charset="-52"/>
              </a:rPr>
              <a:t>Цифровая трансформация существующей модели управления рынком труда</a:t>
            </a:r>
            <a:endParaRPr lang="en-US" sz="2800" b="1" dirty="0">
              <a:solidFill>
                <a:srgbClr val="FF3B3B"/>
              </a:solidFill>
              <a:latin typeface="Montserrat" panose="00000500000000000000" pitchFamily="2" charset="-52"/>
              <a:ea typeface="Montserrat" charset="0"/>
              <a:cs typeface="Montserrat" charset="0"/>
            </a:endParaRPr>
          </a:p>
        </p:txBody>
      </p:sp>
      <p:pic>
        <p:nvPicPr>
          <p:cNvPr id="22" name="Рисунок 21" descr="прямоугольник.png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>
          <a:xfrm>
            <a:off x="251638" y="3500177"/>
            <a:ext cx="3895840" cy="2120964"/>
          </a:xfrm>
          <a:prstGeom prst="rect">
            <a:avLst/>
          </a:prstGeom>
        </p:spPr>
      </p:pic>
      <p:pic>
        <p:nvPicPr>
          <p:cNvPr id="23" name="Рисунок 22" descr="прямоугольник.png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>
          <a:xfrm>
            <a:off x="4179010" y="3500177"/>
            <a:ext cx="3895840" cy="2120964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B235EC2-8991-42CD-8E21-2B0C1ACEB9DE}"/>
              </a:ext>
            </a:extLst>
          </p:cNvPr>
          <p:cNvSpPr txBox="1">
            <a:spLocks/>
          </p:cNvSpPr>
          <p:nvPr/>
        </p:nvSpPr>
        <p:spPr>
          <a:xfrm>
            <a:off x="307547" y="4038912"/>
            <a:ext cx="3776867" cy="251459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800" b="1" dirty="0">
                <a:latin typeface="Montserrat" panose="00000500000000000000" pitchFamily="2" charset="-52"/>
              </a:rPr>
              <a:t>Организация центра ситуационного мониторинга рынка труда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52AE9974-BF84-4B46-A82B-A44AAFAFFE70}"/>
              </a:ext>
            </a:extLst>
          </p:cNvPr>
          <p:cNvSpPr txBox="1">
            <a:spLocks/>
          </p:cNvSpPr>
          <p:nvPr/>
        </p:nvSpPr>
        <p:spPr>
          <a:xfrm>
            <a:off x="4204593" y="4066591"/>
            <a:ext cx="3776867" cy="251459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800" b="1" dirty="0">
                <a:latin typeface="Montserrat" panose="00000500000000000000" pitchFamily="2" charset="-52"/>
              </a:rPr>
              <a:t> </a:t>
            </a:r>
            <a:r>
              <a:rPr lang="ru-RU" sz="1800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52"/>
              </a:rPr>
              <a:t>Концепция</a:t>
            </a:r>
            <a:r>
              <a:rPr lang="ru-RU" sz="1800" b="1" dirty="0">
                <a:latin typeface="Montserrat" panose="00000500000000000000" pitchFamily="2" charset="-52"/>
              </a:rPr>
              <a:t> </a:t>
            </a:r>
            <a:r>
              <a:rPr lang="ru-RU" sz="1800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52"/>
              </a:rPr>
              <a:t>цифровой</a:t>
            </a:r>
            <a:r>
              <a:rPr lang="ru-RU" sz="1800" b="1" dirty="0">
                <a:latin typeface="Montserrat" panose="00000500000000000000" pitchFamily="2" charset="-52"/>
              </a:rPr>
              <a:t> </a:t>
            </a:r>
            <a:r>
              <a:rPr lang="ru-RU" sz="1800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52"/>
              </a:rPr>
              <a:t>трансформации</a:t>
            </a:r>
            <a:r>
              <a:rPr lang="ru-RU" sz="1800" b="1" dirty="0">
                <a:latin typeface="Montserrat" panose="00000500000000000000" pitchFamily="2" charset="-52"/>
              </a:rPr>
              <a:t> </a:t>
            </a:r>
            <a:r>
              <a:rPr lang="ru-RU" sz="1800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52"/>
              </a:rPr>
              <a:t>службы</a:t>
            </a:r>
            <a:r>
              <a:rPr lang="ru-RU" sz="1800" b="1" dirty="0">
                <a:latin typeface="Montserrat" panose="00000500000000000000" pitchFamily="2" charset="-52"/>
              </a:rPr>
              <a:t> </a:t>
            </a:r>
            <a:r>
              <a:rPr lang="ru-RU" sz="1800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52"/>
              </a:rPr>
              <a:t>занятости</a:t>
            </a:r>
            <a:r>
              <a:rPr lang="ru-RU" sz="1800" b="1" dirty="0">
                <a:latin typeface="Montserrat" panose="00000500000000000000" pitchFamily="2" charset="-52"/>
              </a:rPr>
              <a:t> </a:t>
            </a:r>
            <a:r>
              <a:rPr lang="ru-RU" sz="1800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52"/>
              </a:rPr>
              <a:t>населения</a:t>
            </a: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197B90A7-D4DE-4CBF-8291-5EA469907F5C}"/>
              </a:ext>
            </a:extLst>
          </p:cNvPr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681536" y="2024446"/>
            <a:ext cx="2707239" cy="2315505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0C280D5F-623D-45B5-9815-EA5E7D8FD9C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775849" y="2581910"/>
            <a:ext cx="806517" cy="77589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7AA0AA5B-A8D2-4DD0-A4C3-C7B6EAE5B247}"/>
              </a:ext>
            </a:extLst>
          </p:cNvPr>
          <p:cNvSpPr txBox="1"/>
          <p:nvPr/>
        </p:nvSpPr>
        <p:spPr>
          <a:xfrm>
            <a:off x="528853" y="6135529"/>
            <a:ext cx="656299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solidFill>
                  <a:schemeClr val="bg1"/>
                </a:solidFill>
                <a:latin typeface="Montserrat Medium" panose="00000600000000000000" pitchFamily="2" charset="-52"/>
                <a:ea typeface="Montserrat" charset="0"/>
                <a:cs typeface="Montserrat" charset="0"/>
              </a:rPr>
              <a:t>Красноярск, 2021 год</a:t>
            </a:r>
            <a:endParaRPr lang="en-US" sz="1000" dirty="0">
              <a:solidFill>
                <a:schemeClr val="bg1"/>
              </a:solidFill>
              <a:latin typeface="Montserrat Medium" panose="00000600000000000000" pitchFamily="2" charset="-52"/>
              <a:ea typeface="Montserrat" charset="0"/>
              <a:cs typeface="Montserrat" charset="0"/>
            </a:endParaRP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A3647209-1B59-410C-BE46-825F429DF79A}"/>
              </a:ext>
            </a:extLst>
          </p:cNvPr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4555357" y="2055757"/>
            <a:ext cx="2707239" cy="2315505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272A435E-82A9-4880-9A86-2B65889EDDD8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598566" y="2772068"/>
            <a:ext cx="900272" cy="582529"/>
          </a:xfrm>
          <a:prstGeom prst="rect">
            <a:avLst/>
          </a:prstGeom>
        </p:spPr>
      </p:pic>
      <p:pic>
        <p:nvPicPr>
          <p:cNvPr id="24" name="Рисунок 23" descr="прямоугольник.png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>
          <a:xfrm>
            <a:off x="8107588" y="3500177"/>
            <a:ext cx="3895840" cy="2120964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0A6B64F5-B726-4CD1-85A2-79E559D514D3}"/>
              </a:ext>
            </a:extLst>
          </p:cNvPr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8535433" y="2035434"/>
            <a:ext cx="2707239" cy="2315505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AD889DC0-68E2-4750-8C65-5DA8E1DFE018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628937" y="2564292"/>
            <a:ext cx="812800" cy="930597"/>
          </a:xfrm>
          <a:prstGeom prst="rect">
            <a:avLst/>
          </a:prstGeom>
        </p:spPr>
      </p:pic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ED7DDF1C-D352-4909-AA3D-4C3FD8EF03CD}"/>
              </a:ext>
            </a:extLst>
          </p:cNvPr>
          <p:cNvSpPr txBox="1">
            <a:spLocks/>
          </p:cNvSpPr>
          <p:nvPr/>
        </p:nvSpPr>
        <p:spPr>
          <a:xfrm>
            <a:off x="8249603" y="4099931"/>
            <a:ext cx="3571467" cy="251459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800" b="1" dirty="0">
                <a:latin typeface="Montserrat" panose="00000500000000000000" pitchFamily="2" charset="-52"/>
              </a:rPr>
              <a:t>Обеспечение перехода к оказанию всех услуг в сфере занятости в электронном виде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5CC3DC6-A163-4773-B2B3-A2E307C3DC2E}"/>
              </a:ext>
            </a:extLst>
          </p:cNvPr>
          <p:cNvSpPr txBox="1"/>
          <p:nvPr/>
        </p:nvSpPr>
        <p:spPr>
          <a:xfrm>
            <a:off x="525144" y="319663"/>
            <a:ext cx="39120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>
                <a:solidFill>
                  <a:srgbClr val="FF0000"/>
                </a:solidFill>
                <a:latin typeface="Montserrat" charset="0"/>
                <a:ea typeface="Montserrat" charset="0"/>
                <a:cs typeface="Montserrat" charset="0"/>
              </a:rPr>
              <a:t>9</a:t>
            </a:r>
            <a:endParaRPr lang="en-US" sz="1100" b="1" dirty="0">
              <a:solidFill>
                <a:srgbClr val="FF0000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12509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5307</TotalTime>
  <Words>1020</Words>
  <Application>Microsoft Office PowerPoint</Application>
  <PresentationFormat>Широкоэкранный</PresentationFormat>
  <Paragraphs>263</Paragraphs>
  <Slides>18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Montserrat</vt:lpstr>
      <vt:lpstr>Montserrat Medium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Сергей А. Селюнин</cp:lastModifiedBy>
  <cp:revision>296</cp:revision>
  <cp:lastPrinted>2021-04-19T07:25:18Z</cp:lastPrinted>
  <dcterms:created xsi:type="dcterms:W3CDTF">2021-04-06T05:39:45Z</dcterms:created>
  <dcterms:modified xsi:type="dcterms:W3CDTF">2021-04-20T03:20:48Z</dcterms:modified>
</cp:coreProperties>
</file>