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72" r:id="rId4"/>
    <p:sldId id="286" r:id="rId5"/>
    <p:sldId id="288" r:id="rId6"/>
    <p:sldId id="287" r:id="rId7"/>
    <p:sldId id="268" r:id="rId8"/>
    <p:sldId id="279" r:id="rId9"/>
    <p:sldId id="282" r:id="rId10"/>
    <p:sldId id="275" r:id="rId11"/>
    <p:sldId id="277" r:id="rId12"/>
    <p:sldId id="283" r:id="rId13"/>
    <p:sldId id="271" r:id="rId14"/>
    <p:sldId id="289" r:id="rId15"/>
    <p:sldId id="285" r:id="rId1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Arial Narrow" panose="020B0606020202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ambria" panose="02040503050406030204" pitchFamily="18" charset="0"/>
      <p:regular r:id="rId28"/>
      <p:bold r:id="rId29"/>
      <p:italic r:id="rId30"/>
      <p:boldItalic r:id="rId31"/>
    </p:embeddedFont>
    <p:embeddedFont>
      <p:font typeface="Tahoma" panose="020B0604030504040204" pitchFamily="34" charset="0"/>
      <p:regular r:id="rId32"/>
      <p:bold r:id="rId33"/>
    </p:embeddedFont>
    <p:embeddedFont>
      <p:font typeface="Cambria Math" panose="02040503050406030204" pitchFamily="18" charset="0"/>
      <p:regular r:id="rId3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>
          <p15:clr>
            <a:srgbClr val="A4A3A4"/>
          </p15:clr>
        </p15:guide>
        <p15:guide id="2" orient="horz" pos="164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2880">
          <p15:clr>
            <a:srgbClr val="A4A3A4"/>
          </p15:clr>
        </p15:guide>
        <p15:guide id="5" pos="5602">
          <p15:clr>
            <a:srgbClr val="A4A3A4"/>
          </p15:clr>
        </p15:guide>
        <p15:guide id="6" pos="15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втор" initials="A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B7"/>
    <a:srgbClr val="505050"/>
    <a:srgbClr val="ECECEC"/>
    <a:srgbClr val="53C2CB"/>
    <a:srgbClr val="99DAE0"/>
    <a:srgbClr val="F9F9F9"/>
    <a:srgbClr val="D9D9D9"/>
    <a:srgbClr val="1AAFC3"/>
    <a:srgbClr val="52C1D2"/>
    <a:srgbClr val="668E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599"/>
  </p:normalViewPr>
  <p:slideViewPr>
    <p:cSldViewPr showGuides="1">
      <p:cViewPr>
        <p:scale>
          <a:sx n="91" d="100"/>
          <a:sy n="91" d="100"/>
        </p:scale>
        <p:origin x="-1210" y="-58"/>
      </p:cViewPr>
      <p:guideLst>
        <p:guide orient="horz" pos="4156"/>
        <p:guide orient="horz" pos="164"/>
        <p:guide orient="horz" pos="2160"/>
        <p:guide pos="2880"/>
        <p:guide pos="5602"/>
        <p:guide pos="1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0CB0D-A6AA-6E41-96E9-9F764199652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C6BF0-3313-7F46-A9E8-9A034CC6F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419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1930C-ED16-4736-B8D8-7A38DD37B8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87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1930C-ED16-4736-B8D8-7A38DD37B88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87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9E248-ED34-4769-808F-D504F5A358C3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3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A506-C210-4BDB-9D1C-9462C2BE126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D0D4C-4EBE-4080-A2E0-DB714D496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488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A506-C210-4BDB-9D1C-9462C2BE126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D0D4C-4EBE-4080-A2E0-DB714D496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662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A506-C210-4BDB-9D1C-9462C2BE126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D0D4C-4EBE-4080-A2E0-DB714D496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611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20272" y="6520259"/>
            <a:ext cx="2133600" cy="365125"/>
          </a:xfrm>
          <a:prstGeom prst="rect">
            <a:avLst/>
          </a:prstGeom>
        </p:spPr>
        <p:txBody>
          <a:bodyPr anchor="ctr"/>
          <a:lstStyle>
            <a:lvl1pPr algn="r">
              <a:defRPr sz="110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5CB1235-7EA4-4A98-B35C-5085965A776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313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Финальный слайд (версия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" t="5426" b="2183"/>
          <a:stretch/>
        </p:blipFill>
        <p:spPr>
          <a:xfrm>
            <a:off x="592942" y="1442905"/>
            <a:ext cx="8035543" cy="4144129"/>
          </a:xfrm>
          <a:prstGeom prst="rect">
            <a:avLst/>
          </a:prstGeom>
        </p:spPr>
      </p:pic>
      <p:sp>
        <p:nvSpPr>
          <p:cNvPr id="8" name="Текст 2"/>
          <p:cNvSpPr>
            <a:spLocks noGrp="1"/>
          </p:cNvSpPr>
          <p:nvPr>
            <p:ph type="body" sz="quarter" idx="14"/>
          </p:nvPr>
        </p:nvSpPr>
        <p:spPr>
          <a:xfrm>
            <a:off x="611173" y="5778000"/>
            <a:ext cx="1846800" cy="511528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spcAft>
                <a:spcPts val="100"/>
              </a:spcAft>
              <a:buNone/>
              <a:defRPr sz="1200" b="1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5"/>
          </p:nvPr>
        </p:nvSpPr>
        <p:spPr>
          <a:xfrm>
            <a:off x="2817973" y="5778000"/>
            <a:ext cx="1818000" cy="511528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spcAft>
                <a:spcPts val="100"/>
              </a:spcAft>
              <a:buNone/>
              <a:defRPr sz="12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6"/>
          </p:nvPr>
        </p:nvSpPr>
        <p:spPr>
          <a:xfrm>
            <a:off x="5205600" y="5778000"/>
            <a:ext cx="878400" cy="511528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spcAft>
                <a:spcPts val="100"/>
              </a:spcAft>
              <a:buNone/>
              <a:defRPr sz="12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 12"/>
          <p:cNvSpPr>
            <a:spLocks noGrp="1"/>
          </p:cNvSpPr>
          <p:nvPr>
            <p:ph type="body" sz="quarter" idx="17"/>
          </p:nvPr>
        </p:nvSpPr>
        <p:spPr>
          <a:xfrm>
            <a:off x="6606000" y="5778000"/>
            <a:ext cx="1915200" cy="511528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spcAft>
                <a:spcPts val="100"/>
              </a:spcAft>
              <a:buNone/>
              <a:defRPr sz="12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75" y="401637"/>
            <a:ext cx="2386242" cy="95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65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20272" y="6520259"/>
            <a:ext cx="21336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5CB1235-7EA4-4A98-B35C-5085965A776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48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A506-C210-4BDB-9D1C-9462C2BE126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D0D4C-4EBE-4080-A2E0-DB714D496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369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A506-C210-4BDB-9D1C-9462C2BE126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D0D4C-4EBE-4080-A2E0-DB714D496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2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A506-C210-4BDB-9D1C-9462C2BE126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D0D4C-4EBE-4080-A2E0-DB714D496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870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A506-C210-4BDB-9D1C-9462C2BE126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D0D4C-4EBE-4080-A2E0-DB714D496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832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A506-C210-4BDB-9D1C-9462C2BE126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D0D4C-4EBE-4080-A2E0-DB714D496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33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A506-C210-4BDB-9D1C-9462C2BE126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D0D4C-4EBE-4080-A2E0-DB714D496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834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A506-C210-4BDB-9D1C-9462C2BE126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D0D4C-4EBE-4080-A2E0-DB714D496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529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BA506-C210-4BDB-9D1C-9462C2BE126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D0D4C-4EBE-4080-A2E0-DB714D496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97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BA506-C210-4BDB-9D1C-9462C2BE126D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D0D4C-4EBE-4080-A2E0-DB714D496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12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6.png"/><Relationship Id="rId7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668EBF">
                  <a:alpha val="75000"/>
                </a:srgbClr>
              </a:gs>
              <a:gs pos="100000">
                <a:srgbClr val="52C1D2">
                  <a:alpha val="7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2924944"/>
            <a:ext cx="86423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Использование цифровой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платформы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ситуационного прогнозирования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потребности и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планирования 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подготовки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профессиональных кадров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в </a:t>
            </a:r>
            <a:r>
              <a:rPr lang="ru-RU" sz="2800" b="1" dirty="0" smtClean="0">
                <a:solidFill>
                  <a:schemeClr val="bg1"/>
                </a:solidFill>
                <a:latin typeface="+mj-lt"/>
              </a:rPr>
              <a:t>разработке 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концепции кадрового обеспечения </a:t>
            </a:r>
            <a:r>
              <a:rPr lang="ru-RU" sz="2800" b="1" dirty="0" err="1">
                <a:solidFill>
                  <a:schemeClr val="bg1"/>
                </a:solidFill>
                <a:latin typeface="+mj-lt"/>
              </a:rPr>
              <a:t>субьекта</a:t>
            </a:r>
            <a:r>
              <a:rPr lang="ru-RU" sz="2800" b="1" dirty="0">
                <a:solidFill>
                  <a:schemeClr val="bg1"/>
                </a:solidFill>
                <a:latin typeface="+mj-lt"/>
              </a:rPr>
              <a:t> РФ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9512" y="6197242"/>
            <a:ext cx="856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j-lt"/>
              </a:rPr>
              <a:t>2021</a:t>
            </a:r>
          </a:p>
        </p:txBody>
      </p:sp>
      <p:cxnSp>
        <p:nvCxnSpPr>
          <p:cNvPr id="20" name="Прямая соединительная линия 19"/>
          <p:cNvCxnSpPr>
            <a:stCxn id="12" idx="3"/>
          </p:cNvCxnSpPr>
          <p:nvPr/>
        </p:nvCxnSpPr>
        <p:spPr>
          <a:xfrm>
            <a:off x="1035919" y="6397297"/>
            <a:ext cx="785725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Текст 1"/>
          <p:cNvSpPr txBox="1">
            <a:spLocks/>
          </p:cNvSpPr>
          <p:nvPr/>
        </p:nvSpPr>
        <p:spPr>
          <a:xfrm>
            <a:off x="2987824" y="1060172"/>
            <a:ext cx="5904176" cy="385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+mj-lt"/>
              </a:rPr>
              <a:t>Ходимчук Марина Александровна</a:t>
            </a:r>
          </a:p>
          <a:p>
            <a:pPr algn="r"/>
            <a:endParaRPr lang="ru-RU" dirty="0"/>
          </a:p>
        </p:txBody>
      </p:sp>
      <p:sp>
        <p:nvSpPr>
          <p:cNvPr id="8" name="Текст 4"/>
          <p:cNvSpPr txBox="1">
            <a:spLocks/>
          </p:cNvSpPr>
          <p:nvPr/>
        </p:nvSpPr>
        <p:spPr>
          <a:xfrm>
            <a:off x="4346575" y="1606736"/>
            <a:ext cx="4545013" cy="436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algn="r"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z="1600" dirty="0"/>
              <a:t>Директор отделения социально-экономического моделирования и прогнозирования, к.э.н.</a:t>
            </a:r>
          </a:p>
          <a:p>
            <a:r>
              <a:rPr lang="ru-RU" sz="1600" dirty="0"/>
              <a:t>ООО «ИБС Экспертиза»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93076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830" y="260350"/>
            <a:ext cx="7763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505050"/>
                </a:solidFill>
                <a:latin typeface="+mj-lt"/>
              </a:rPr>
              <a:t>Функциональная архитектура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5027" y="1214760"/>
            <a:ext cx="900000" cy="54000"/>
          </a:xfrm>
          <a:prstGeom prst="roundRect">
            <a:avLst>
              <a:gd name="adj" fmla="val 50000"/>
            </a:avLst>
          </a:prstGeom>
          <a:solidFill>
            <a:srgbClr val="50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93A02BD7-C4F9-5241-83D5-56AC4FF3237D}"/>
              </a:ext>
            </a:extLst>
          </p:cNvPr>
          <p:cNvGrpSpPr/>
          <p:nvPr/>
        </p:nvGrpSpPr>
        <p:grpSpPr>
          <a:xfrm>
            <a:off x="697416" y="1313765"/>
            <a:ext cx="7745014" cy="5060474"/>
            <a:chOff x="697416" y="1313765"/>
            <a:chExt cx="7745014" cy="5060474"/>
          </a:xfrm>
        </p:grpSpPr>
        <p:pic>
          <p:nvPicPr>
            <p:cNvPr id="7" name="Picture 2" descr="D:\Corel\Vivid\JPEG R\Архитектура.jpg">
              <a:extLst>
                <a:ext uri="{FF2B5EF4-FFF2-40B4-BE49-F238E27FC236}">
                  <a16:creationId xmlns:a16="http://schemas.microsoft.com/office/drawing/2014/main" xmlns="" id="{B5E69924-5675-F44D-8008-ADDD84484F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416" y="1313765"/>
              <a:ext cx="7745014" cy="5060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xmlns="" id="{CEFE72E7-7CFA-E440-B032-997DEDA5A24F}"/>
                </a:ext>
              </a:extLst>
            </p:cNvPr>
            <p:cNvSpPr/>
            <p:nvPr/>
          </p:nvSpPr>
          <p:spPr>
            <a:xfrm>
              <a:off x="1038139" y="1984321"/>
              <a:ext cx="1584176" cy="38480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портал</a:t>
              </a:r>
              <a:endPara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xmlns="" id="{45B39C4D-45C3-AC48-A1DA-6ABD39381B86}"/>
                </a:ext>
              </a:extLst>
            </p:cNvPr>
            <p:cNvSpPr/>
            <p:nvPr/>
          </p:nvSpPr>
          <p:spPr>
            <a:xfrm>
              <a:off x="3559665" y="2580067"/>
              <a:ext cx="1954443" cy="55106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хранилище данных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0" name="Скругленный прямоугольник 9">
              <a:extLst>
                <a:ext uri="{FF2B5EF4-FFF2-40B4-BE49-F238E27FC236}">
                  <a16:creationId xmlns:a16="http://schemas.microsoft.com/office/drawing/2014/main" xmlns="" id="{0810370D-B390-C84F-88D9-44AAB89BF662}"/>
                </a:ext>
              </a:extLst>
            </p:cNvPr>
            <p:cNvSpPr/>
            <p:nvPr/>
          </p:nvSpPr>
          <p:spPr>
            <a:xfrm>
              <a:off x="6302865" y="1901195"/>
              <a:ext cx="1954443" cy="55106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аналитический модуль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1" name="Скругленный прямоугольник 10">
              <a:extLst>
                <a:ext uri="{FF2B5EF4-FFF2-40B4-BE49-F238E27FC236}">
                  <a16:creationId xmlns:a16="http://schemas.microsoft.com/office/drawing/2014/main" xmlns="" id="{EC9FDFBD-AA75-A940-B5A0-57A805F065F0}"/>
                </a:ext>
              </a:extLst>
            </p:cNvPr>
            <p:cNvSpPr/>
            <p:nvPr/>
          </p:nvSpPr>
          <p:spPr>
            <a:xfrm>
              <a:off x="2784286" y="5434180"/>
              <a:ext cx="3505200" cy="2755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модуль сбора и загрузки данных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xmlns="" id="{9742CD7E-0D35-594B-8663-0ABC42809F52}"/>
                </a:ext>
              </a:extLst>
            </p:cNvPr>
            <p:cNvSpPr/>
            <p:nvPr/>
          </p:nvSpPr>
          <p:spPr>
            <a:xfrm>
              <a:off x="2401687" y="5803536"/>
              <a:ext cx="4336472" cy="38480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ввод статистики, прогнозов и стратегических ориентиров</a:t>
              </a:r>
            </a:p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он-</a:t>
              </a:r>
              <a:r>
                <a:rPr lang="ru-RU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лайн</a:t>
              </a:r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опрос работодателей отрасли  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3" name="Скругленный прямоугольник 12">
              <a:extLst>
                <a:ext uri="{FF2B5EF4-FFF2-40B4-BE49-F238E27FC236}">
                  <a16:creationId xmlns:a16="http://schemas.microsoft.com/office/drawing/2014/main" xmlns="" id="{85C5D3B7-353A-6540-913E-B68DF5E2662B}"/>
                </a:ext>
              </a:extLst>
            </p:cNvPr>
            <p:cNvSpPr/>
            <p:nvPr/>
          </p:nvSpPr>
          <p:spPr>
            <a:xfrm>
              <a:off x="1024284" y="2610237"/>
              <a:ext cx="1760002" cy="38480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поддержка принятия решений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4" name="Скругленный прямоугольник 13">
              <a:extLst>
                <a:ext uri="{FF2B5EF4-FFF2-40B4-BE49-F238E27FC236}">
                  <a16:creationId xmlns:a16="http://schemas.microsoft.com/office/drawing/2014/main" xmlns="" id="{CABAB84E-2F69-9645-AE9C-0945BBCA6503}"/>
                </a:ext>
              </a:extLst>
            </p:cNvPr>
            <p:cNvSpPr/>
            <p:nvPr/>
          </p:nvSpPr>
          <p:spPr>
            <a:xfrm>
              <a:off x="1024284" y="3951089"/>
              <a:ext cx="1685944" cy="75945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визуализация информации с использованием графиков, таблиц и интерактивных карт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5" name="Скругленный прямоугольник 14">
              <a:extLst>
                <a:ext uri="{FF2B5EF4-FFF2-40B4-BE49-F238E27FC236}">
                  <a16:creationId xmlns:a16="http://schemas.microsoft.com/office/drawing/2014/main" xmlns="" id="{5680CFD9-067D-944A-A573-B2195362A4A0}"/>
                </a:ext>
              </a:extLst>
            </p:cNvPr>
            <p:cNvSpPr/>
            <p:nvPr/>
          </p:nvSpPr>
          <p:spPr>
            <a:xfrm>
              <a:off x="987255" y="3167255"/>
              <a:ext cx="1760002" cy="61898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единая информационная среда для анализа и взаимодействия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6" name="Скругленный прямоугольник 15">
              <a:extLst>
                <a:ext uri="{FF2B5EF4-FFF2-40B4-BE49-F238E27FC236}">
                  <a16:creationId xmlns:a16="http://schemas.microsoft.com/office/drawing/2014/main" xmlns="" id="{990B7438-F7CE-FE48-8007-D5A303561575}"/>
                </a:ext>
              </a:extLst>
            </p:cNvPr>
            <p:cNvSpPr/>
            <p:nvPr/>
          </p:nvSpPr>
          <p:spPr>
            <a:xfrm>
              <a:off x="6359714" y="2663192"/>
              <a:ext cx="1760002" cy="38480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агрегирование и анализ анкет работодателей 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7" name="Скругленный прямоугольник 16">
              <a:extLst>
                <a:ext uri="{FF2B5EF4-FFF2-40B4-BE49-F238E27FC236}">
                  <a16:creationId xmlns:a16="http://schemas.microsoft.com/office/drawing/2014/main" xmlns="" id="{66CA3B18-772D-9A4A-9AEF-36BB8FFED500}"/>
                </a:ext>
              </a:extLst>
            </p:cNvPr>
            <p:cNvSpPr/>
            <p:nvPr/>
          </p:nvSpPr>
          <p:spPr>
            <a:xfrm>
              <a:off x="6359714" y="3171998"/>
              <a:ext cx="1760002" cy="38480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прогнозирование кадровых потребностей 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8" name="Скругленный прямоугольник 17">
              <a:extLst>
                <a:ext uri="{FF2B5EF4-FFF2-40B4-BE49-F238E27FC236}">
                  <a16:creationId xmlns:a16="http://schemas.microsoft.com/office/drawing/2014/main" xmlns="" id="{956B66BD-07F1-3040-B882-E6AEA9A40ADA}"/>
                </a:ext>
              </a:extLst>
            </p:cNvPr>
            <p:cNvSpPr/>
            <p:nvPr/>
          </p:nvSpPr>
          <p:spPr>
            <a:xfrm>
              <a:off x="6386230" y="3760872"/>
              <a:ext cx="1760002" cy="43186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моделирование </a:t>
              </a:r>
              <a:r>
                <a:rPr lang="ru-RU" sz="12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ситуа-ции</a:t>
              </a:r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во взаимосвязи  с </a:t>
              </a:r>
              <a:r>
                <a:rPr lang="ru-RU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развитием страны в целом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9" name="Скругленный прямоугольник 18">
              <a:extLst>
                <a:ext uri="{FF2B5EF4-FFF2-40B4-BE49-F238E27FC236}">
                  <a16:creationId xmlns:a16="http://schemas.microsoft.com/office/drawing/2014/main" xmlns="" id="{3B2545E5-7083-D947-B9E7-10989AF2A046}"/>
                </a:ext>
              </a:extLst>
            </p:cNvPr>
            <p:cNvSpPr/>
            <p:nvPr/>
          </p:nvSpPr>
          <p:spPr>
            <a:xfrm>
              <a:off x="6359714" y="4381294"/>
              <a:ext cx="1760002" cy="50880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оценка потенциального кадрового дисбаланса и его причин </a:t>
              </a:r>
              <a:endPara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4045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830" y="260350"/>
            <a:ext cx="4523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505050"/>
                </a:solidFill>
                <a:latin typeface="+mj-lt"/>
              </a:rPr>
              <a:t>Эффекты для </a:t>
            </a:r>
            <a:r>
              <a:rPr lang="ru-RU" sz="2400" b="1" dirty="0" err="1" smtClean="0">
                <a:solidFill>
                  <a:srgbClr val="505050"/>
                </a:solidFill>
                <a:latin typeface="+mj-lt"/>
              </a:rPr>
              <a:t>Субьекта</a:t>
            </a:r>
            <a:r>
              <a:rPr lang="ru-RU" sz="2400" b="1" dirty="0" smtClean="0">
                <a:solidFill>
                  <a:srgbClr val="505050"/>
                </a:solidFill>
                <a:latin typeface="+mj-lt"/>
              </a:rPr>
              <a:t> РФ</a:t>
            </a:r>
            <a:endParaRPr lang="ru-RU" sz="2400" b="1" dirty="0">
              <a:solidFill>
                <a:srgbClr val="505050"/>
              </a:solidFill>
              <a:latin typeface="+mj-lt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5027" y="836712"/>
            <a:ext cx="900000" cy="54000"/>
          </a:xfrm>
          <a:prstGeom prst="roundRect">
            <a:avLst>
              <a:gd name="adj" fmla="val 50000"/>
            </a:avLst>
          </a:prstGeom>
          <a:solidFill>
            <a:srgbClr val="50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628" y="3948776"/>
            <a:ext cx="8641655" cy="1309236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Единая база данных по кадровой обеспеченности отраслей транспортного комплекса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Возможность формирования среднесрочного (2-5 лет) и долгосрочного (более 5 лет) прогноза подготовки кадровой для </a:t>
            </a:r>
            <a:r>
              <a:rPr lang="ru-RU" dirty="0" smtClean="0">
                <a:solidFill>
                  <a:schemeClr val="tx1"/>
                </a:solidFill>
              </a:rPr>
              <a:t>экономики и социальной сферы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Своевременное выявление критических отклонений плановых потребностей от прогнозируемого обеспечения кадрами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Автоматизация процессов взаимодействия с </a:t>
            </a:r>
            <a:r>
              <a:rPr lang="ru-RU" dirty="0" err="1" smtClean="0">
                <a:solidFill>
                  <a:schemeClr val="tx1"/>
                </a:solidFill>
              </a:rPr>
              <a:t>Минобрнауки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в части формирования заявок </a:t>
            </a:r>
            <a:r>
              <a:rPr lang="ru-RU" dirty="0" smtClean="0">
                <a:solidFill>
                  <a:schemeClr val="tx1"/>
                </a:solidFill>
              </a:rPr>
              <a:t>контрольных цифр приема по профессиям и специальностям подготовки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Формирование плановых показателей приема\выпуска образовательным организациям по регионам и перечню профессий и специальностей подготовки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Управление балансом спроса и предложения профессиональных кадров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на рынке труда регионов и РФ в целом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marL="285750" indent="-285750" algn="ctr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  <a:p>
            <a:pPr marL="285750" indent="-285750" algn="ctr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0134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974209" y="1268760"/>
            <a:ext cx="15224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 и анализ </a:t>
            </a:r>
            <a:endParaRPr lang="ru-RU" sz="1400" b="1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</a:t>
            </a:r>
            <a:endParaRPr lang="ru-RU" sz="1400" b="1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75699" y="1268760"/>
            <a:ext cx="26804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Интерактивное </a:t>
            </a:r>
          </a:p>
          <a:p>
            <a:pPr algn="ctr"/>
            <a:r>
              <a:rPr lang="ru-RU" sz="14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представление результатов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227448" y="1268760"/>
            <a:ext cx="28177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</a:p>
          <a:p>
            <a:pPr algn="ctr"/>
            <a:r>
              <a:rPr lang="ru-RU" sz="14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траектории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82" y="1912092"/>
            <a:ext cx="3375461" cy="17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 descr="D:\Corel\vivid\jpg7\screensho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2" y="4390500"/>
            <a:ext cx="3065436" cy="17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67442" y="1912092"/>
            <a:ext cx="2058290" cy="17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 descr="D:\Corel\vivid\jpg4\Выбор профессии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91122" y="1912092"/>
            <a:ext cx="2890411" cy="17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D:\Corel\vivid\jpg4\КЦП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25045" y="4390500"/>
            <a:ext cx="2856488" cy="17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Группа 21"/>
          <p:cNvGrpSpPr>
            <a:grpSpLocks noChangeAspect="1"/>
          </p:cNvGrpSpPr>
          <p:nvPr/>
        </p:nvGrpSpPr>
        <p:grpSpPr>
          <a:xfrm>
            <a:off x="3339318" y="4390500"/>
            <a:ext cx="2759393" cy="1738800"/>
            <a:chOff x="192088" y="1196752"/>
            <a:chExt cx="8492519" cy="5351463"/>
          </a:xfrm>
        </p:grpSpPr>
        <p:pic>
          <p:nvPicPr>
            <p:cNvPr id="23" name="Picture 3" descr="D:\Corel\vivid\jpg3\Хрень.jp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40695" y="1196752"/>
              <a:ext cx="8443912" cy="5351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92088" y="1268413"/>
              <a:ext cx="914400" cy="1582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Скругленный прямоугольник 24"/>
            <p:cNvSpPr/>
            <p:nvPr/>
          </p:nvSpPr>
          <p:spPr>
            <a:xfrm>
              <a:off x="1376363" y="1493838"/>
              <a:ext cx="1530350" cy="90011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00" dirty="0">
                  <a:solidFill>
                    <a:srgbClr val="4D4D4D"/>
                  </a:solidFill>
                  <a:latin typeface="Tahoma" pitchFamily="34" charset="0"/>
                  <a:cs typeface="Tahoma" pitchFamily="34" charset="0"/>
                </a:rPr>
                <a:t>Обеспечен доступ каждого из работодателей к участию в анкетировании</a:t>
              </a: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646011" y="3812322"/>
            <a:ext cx="1887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Сценарный анализ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707904" y="3812322"/>
            <a:ext cx="21359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Опрос работодателей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640131" y="3813429"/>
            <a:ext cx="19924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</a:t>
            </a:r>
          </a:p>
          <a:p>
            <a:pPr algn="ctr"/>
            <a:r>
              <a:rPr lang="ru-RU" sz="14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согласование КЦП</a:t>
            </a:r>
          </a:p>
        </p:txBody>
      </p:sp>
      <p:sp>
        <p:nvSpPr>
          <p:cNvPr id="30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76456" y="6524145"/>
            <a:ext cx="395287" cy="3338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95CB1235-7EA4-4A98-B35C-5085965A776C}" type="slidenum">
              <a:rPr lang="ru-RU" sz="100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ru-RU" sz="1000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187624" y="274638"/>
            <a:ext cx="7499176" cy="778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Скриншоты интерфейсов Систем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1765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C85C432-660C-4FEF-8AA4-6741EFA7E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46" y="2509894"/>
            <a:ext cx="1469554" cy="916021"/>
          </a:xfrm>
          <a:prstGeom prst="rect">
            <a:avLst/>
          </a:prstGeom>
        </p:spPr>
      </p:pic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5945DDE7-1294-41BA-858E-132C114EDFB6}"/>
              </a:ext>
            </a:extLst>
          </p:cNvPr>
          <p:cNvCxnSpPr>
            <a:cxnSpLocks/>
          </p:cNvCxnSpPr>
          <p:nvPr/>
        </p:nvCxnSpPr>
        <p:spPr>
          <a:xfrm flipH="1">
            <a:off x="4598379" y="774193"/>
            <a:ext cx="11502" cy="41677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6731737" y="6524145"/>
            <a:ext cx="2412263" cy="431137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95CB1235-7EA4-4A98-B35C-5085965A776C}" type="slidenum">
              <a:rPr lang="ru-RU" sz="100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ru-RU" sz="1000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73AB815-64B6-48F7-A86C-B70135A760EA}"/>
              </a:ext>
            </a:extLst>
          </p:cNvPr>
          <p:cNvSpPr txBox="1"/>
          <p:nvPr/>
        </p:nvSpPr>
        <p:spPr>
          <a:xfrm>
            <a:off x="6274959" y="2391611"/>
            <a:ext cx="2574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200" b="1" dirty="0" err="1"/>
              <a:t>Минпромторг</a:t>
            </a:r>
            <a:r>
              <a:rPr lang="ru-RU" sz="1200" b="1" dirty="0"/>
              <a:t> РФ</a:t>
            </a:r>
          </a:p>
          <a:p>
            <a:r>
              <a:rPr lang="ru-RU" sz="1200" dirty="0"/>
              <a:t>Программный комплекс прогнозирования потребности отрасли в кадрах ( компонент ГАС «Управление»)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152" y="2620746"/>
            <a:ext cx="1357200" cy="926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867D2F8E-46FA-4A97-AA35-75AA6AD576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46" y="3823319"/>
            <a:ext cx="1541695" cy="742918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4D0805C9-64B0-48D9-BD71-14AE18ED5D96}"/>
              </a:ext>
            </a:extLst>
          </p:cNvPr>
          <p:cNvSpPr txBox="1"/>
          <p:nvPr/>
        </p:nvSpPr>
        <p:spPr>
          <a:xfrm>
            <a:off x="1756682" y="2548502"/>
            <a:ext cx="2919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Системы прогнозирования потребности в профессиональных кадрах Федерального округа (СЗФО, СФО)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1121AFF2-768B-499A-9269-3FFE71885B94}"/>
              </a:ext>
            </a:extLst>
          </p:cNvPr>
          <p:cNvSpPr txBox="1"/>
          <p:nvPr/>
        </p:nvSpPr>
        <p:spPr>
          <a:xfrm>
            <a:off x="1737115" y="1111961"/>
            <a:ext cx="29587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200" b="1" dirty="0" err="1"/>
              <a:t>Минобрнауки</a:t>
            </a:r>
            <a:r>
              <a:rPr lang="ru-RU" sz="1200" b="1" dirty="0"/>
              <a:t> РФ</a:t>
            </a:r>
          </a:p>
          <a:p>
            <a:r>
              <a:rPr lang="ru-RU" sz="1200" dirty="0"/>
              <a:t>Создание экспертно-аналитической системы прогнозирования оптимального выпуска учреждений профессионального образования,  формирования и согласования контрольных цифр приема</a:t>
            </a:r>
          </a:p>
        </p:txBody>
      </p: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xmlns="" id="{DA0CB142-5CC2-4FEC-973C-75F6B7544D4B}"/>
              </a:ext>
            </a:extLst>
          </p:cNvPr>
          <p:cNvGrpSpPr/>
          <p:nvPr/>
        </p:nvGrpSpPr>
        <p:grpSpPr>
          <a:xfrm>
            <a:off x="269055" y="1195481"/>
            <a:ext cx="1383336" cy="1008112"/>
            <a:chOff x="88924" y="5667545"/>
            <a:chExt cx="1383336" cy="857799"/>
          </a:xfrm>
        </p:grpSpPr>
        <p:pic>
          <p:nvPicPr>
            <p:cNvPr id="54" name="Снимок экрана 2018-01-12 в 18.36.11.png" descr="Снимок экрана 2018-01-12 в 18.36.11.png">
              <a:extLst>
                <a:ext uri="{FF2B5EF4-FFF2-40B4-BE49-F238E27FC236}">
                  <a16:creationId xmlns:a16="http://schemas.microsoft.com/office/drawing/2014/main" xmlns="" id="{652975DE-2CB7-4622-8174-046649CE9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88924" y="5667545"/>
              <a:ext cx="1383336" cy="857799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55" name="Picture 2" descr="D:\Corel\vivid\jpg4\КЦП.jpg">
              <a:extLst>
                <a:ext uri="{FF2B5EF4-FFF2-40B4-BE49-F238E27FC236}">
                  <a16:creationId xmlns:a16="http://schemas.microsoft.com/office/drawing/2014/main" xmlns="" id="{06E63CEF-9E13-4A21-BF7E-D3D5FEBFE94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80905" y="5702523"/>
              <a:ext cx="1198800" cy="78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09633247-4E62-4DF8-B3D8-E9D32B440EF8}"/>
              </a:ext>
            </a:extLst>
          </p:cNvPr>
          <p:cNvSpPr txBox="1"/>
          <p:nvPr/>
        </p:nvSpPr>
        <p:spPr>
          <a:xfrm>
            <a:off x="6210352" y="1099373"/>
            <a:ext cx="2927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Минобрнауки</a:t>
            </a:r>
            <a:r>
              <a:rPr lang="ru-RU" sz="12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РФ</a:t>
            </a:r>
          </a:p>
          <a:p>
            <a:r>
              <a:rPr 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методологии сбора данных и ИТ-инструментария для получения, обработки и предоставления данных по трудоустройству выпускников вузов</a:t>
            </a:r>
          </a:p>
        </p:txBody>
      </p:sp>
      <p:pic>
        <p:nvPicPr>
          <p:cNvPr id="37" name="Picture 3">
            <a:extLst>
              <a:ext uri="{FF2B5EF4-FFF2-40B4-BE49-F238E27FC236}">
                <a16:creationId xmlns:a16="http://schemas.microsoft.com/office/drawing/2014/main" xmlns="" id="{462096A0-5EAA-4DCB-943D-15C5E1B8F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744" y="1265288"/>
            <a:ext cx="1356247" cy="748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73AB815-64B6-48F7-A86C-B70135A760EA}"/>
              </a:ext>
            </a:extLst>
          </p:cNvPr>
          <p:cNvSpPr txBox="1"/>
          <p:nvPr/>
        </p:nvSpPr>
        <p:spPr>
          <a:xfrm>
            <a:off x="1737115" y="5240964"/>
            <a:ext cx="30576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200" b="1" dirty="0"/>
              <a:t>30+ Субъектов РФ</a:t>
            </a:r>
          </a:p>
          <a:p>
            <a:r>
              <a:rPr lang="ru-RU" sz="1200" dirty="0"/>
              <a:t>Разработка и внедрение системы прогнозирования потребностей в профессиональном кадровом обеспечении социально-экономического развития субъектов РФ</a:t>
            </a:r>
          </a:p>
        </p:txBody>
      </p:sp>
      <p:grpSp>
        <p:nvGrpSpPr>
          <p:cNvPr id="36" name="Группа 35"/>
          <p:cNvGrpSpPr/>
          <p:nvPr/>
        </p:nvGrpSpPr>
        <p:grpSpPr>
          <a:xfrm>
            <a:off x="269055" y="5240964"/>
            <a:ext cx="1383336" cy="857799"/>
            <a:chOff x="4710159" y="4450887"/>
            <a:chExt cx="1383336" cy="857799"/>
          </a:xfrm>
        </p:grpSpPr>
        <p:pic>
          <p:nvPicPr>
            <p:cNvPr id="40" name="Снимок экрана 2018-01-12 в 18.36.11.png" descr="Снимок экрана 2018-01-12 в 18.36.11.png">
              <a:extLst>
                <a:ext uri="{FF2B5EF4-FFF2-40B4-BE49-F238E27FC236}">
                  <a16:creationId xmlns:a16="http://schemas.microsoft.com/office/drawing/2014/main" xmlns="" id="{16F306CF-6C14-40EB-893A-DFE8A15AB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4710159" y="4450887"/>
              <a:ext cx="1383336" cy="857799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42" name="Picture 3" descr="D:\Corel\vivid\jpg7\screenshot.jpg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9908" y="4484737"/>
              <a:ext cx="1198800" cy="781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4" name="Прямоугольник: скругленные углы 6">
            <a:extLst>
              <a:ext uri="{FF2B5EF4-FFF2-40B4-BE49-F238E27FC236}">
                <a16:creationId xmlns:a16="http://schemas.microsoft.com/office/drawing/2014/main" xmlns="" id="{F47F0AAB-17D4-4A73-91CD-AFDA9C07E2EA}"/>
              </a:ext>
            </a:extLst>
          </p:cNvPr>
          <p:cNvSpPr/>
          <p:nvPr/>
        </p:nvSpPr>
        <p:spPr>
          <a:xfrm>
            <a:off x="4910287" y="5418748"/>
            <a:ext cx="1317744" cy="338629"/>
          </a:xfrm>
          <a:prstGeom prst="roundRect">
            <a:avLst/>
          </a:prstGeom>
          <a:solidFill>
            <a:srgbClr val="309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>
                <a:latin typeface="Arial Narrow" panose="020B0606020202030204" pitchFamily="34" charset="0"/>
              </a:rPr>
              <a:t>Хабаровский край</a:t>
            </a:r>
          </a:p>
        </p:txBody>
      </p:sp>
      <p:sp>
        <p:nvSpPr>
          <p:cNvPr id="45" name="Прямоугольник: скругленные углы 55">
            <a:extLst>
              <a:ext uri="{FF2B5EF4-FFF2-40B4-BE49-F238E27FC236}">
                <a16:creationId xmlns:a16="http://schemas.microsoft.com/office/drawing/2014/main" xmlns="" id="{EEDB71D9-24C2-4F24-902F-1B6A48BE63A0}"/>
              </a:ext>
            </a:extLst>
          </p:cNvPr>
          <p:cNvSpPr/>
          <p:nvPr/>
        </p:nvSpPr>
        <p:spPr>
          <a:xfrm>
            <a:off x="4892608" y="5773219"/>
            <a:ext cx="1317744" cy="338629"/>
          </a:xfrm>
          <a:prstGeom prst="roundRect">
            <a:avLst/>
          </a:prstGeom>
          <a:solidFill>
            <a:srgbClr val="309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>
                <a:latin typeface="Arial Narrow" panose="020B0606020202030204" pitchFamily="34" charset="0"/>
              </a:rPr>
              <a:t>Приморский край</a:t>
            </a:r>
          </a:p>
        </p:txBody>
      </p:sp>
      <p:sp>
        <p:nvSpPr>
          <p:cNvPr id="46" name="Прямоугольник: скругленные углы 56">
            <a:extLst>
              <a:ext uri="{FF2B5EF4-FFF2-40B4-BE49-F238E27FC236}">
                <a16:creationId xmlns:a16="http://schemas.microsoft.com/office/drawing/2014/main" xmlns="" id="{8CA8686C-DF51-4F72-B2D6-529D9489A98A}"/>
              </a:ext>
            </a:extLst>
          </p:cNvPr>
          <p:cNvSpPr/>
          <p:nvPr/>
        </p:nvSpPr>
        <p:spPr>
          <a:xfrm>
            <a:off x="6244285" y="5418747"/>
            <a:ext cx="1317745" cy="338629"/>
          </a:xfrm>
          <a:prstGeom prst="roundRect">
            <a:avLst/>
          </a:prstGeom>
          <a:solidFill>
            <a:srgbClr val="309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>
                <a:latin typeface="Arial Narrow" panose="020B0606020202030204" pitchFamily="34" charset="0"/>
              </a:rPr>
              <a:t>Ульяновская область</a:t>
            </a:r>
          </a:p>
        </p:txBody>
      </p:sp>
      <p:sp>
        <p:nvSpPr>
          <p:cNvPr id="47" name="Прямоугольник: скругленные углы 57">
            <a:extLst>
              <a:ext uri="{FF2B5EF4-FFF2-40B4-BE49-F238E27FC236}">
                <a16:creationId xmlns:a16="http://schemas.microsoft.com/office/drawing/2014/main" xmlns="" id="{838D2907-935E-4FDF-A488-9CD7784487CE}"/>
              </a:ext>
            </a:extLst>
          </p:cNvPr>
          <p:cNvSpPr/>
          <p:nvPr/>
        </p:nvSpPr>
        <p:spPr>
          <a:xfrm>
            <a:off x="6244285" y="5773219"/>
            <a:ext cx="1317745" cy="338629"/>
          </a:xfrm>
          <a:prstGeom prst="roundRect">
            <a:avLst/>
          </a:prstGeom>
          <a:solidFill>
            <a:srgbClr val="309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>
                <a:latin typeface="Arial Narrow" panose="020B0606020202030204" pitchFamily="34" charset="0"/>
              </a:rPr>
              <a:t>Смоленская область</a:t>
            </a:r>
          </a:p>
        </p:txBody>
      </p:sp>
      <p:sp>
        <p:nvSpPr>
          <p:cNvPr id="50" name="Прямоугольник: скругленные углы 58">
            <a:extLst>
              <a:ext uri="{FF2B5EF4-FFF2-40B4-BE49-F238E27FC236}">
                <a16:creationId xmlns:a16="http://schemas.microsoft.com/office/drawing/2014/main" xmlns="" id="{E4F63580-87E4-424C-A3F9-A4027EDF9CC1}"/>
              </a:ext>
            </a:extLst>
          </p:cNvPr>
          <p:cNvSpPr/>
          <p:nvPr/>
        </p:nvSpPr>
        <p:spPr>
          <a:xfrm>
            <a:off x="7597543" y="5775135"/>
            <a:ext cx="1317744" cy="338629"/>
          </a:xfrm>
          <a:prstGeom prst="roundRect">
            <a:avLst/>
          </a:prstGeom>
          <a:solidFill>
            <a:srgbClr val="309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>
                <a:latin typeface="Arial Narrow" panose="020B0606020202030204" pitchFamily="34" charset="0"/>
              </a:rPr>
              <a:t>Тульская область</a:t>
            </a:r>
          </a:p>
        </p:txBody>
      </p:sp>
      <p:sp>
        <p:nvSpPr>
          <p:cNvPr id="51" name="Прямоугольник: скругленные углы 59">
            <a:extLst>
              <a:ext uri="{FF2B5EF4-FFF2-40B4-BE49-F238E27FC236}">
                <a16:creationId xmlns:a16="http://schemas.microsoft.com/office/drawing/2014/main" xmlns="" id="{014CFF59-A93D-4FB4-A3C1-54A70D7B0C2E}"/>
              </a:ext>
            </a:extLst>
          </p:cNvPr>
          <p:cNvSpPr/>
          <p:nvPr/>
        </p:nvSpPr>
        <p:spPr>
          <a:xfrm>
            <a:off x="7588665" y="5422099"/>
            <a:ext cx="1317745" cy="338629"/>
          </a:xfrm>
          <a:prstGeom prst="roundRect">
            <a:avLst/>
          </a:prstGeom>
          <a:solidFill>
            <a:srgbClr val="309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>
                <a:latin typeface="Arial Narrow" panose="020B0606020202030204" pitchFamily="34" charset="0"/>
              </a:rPr>
              <a:t>Челябинская область</a:t>
            </a:r>
          </a:p>
        </p:txBody>
      </p:sp>
      <p:sp>
        <p:nvSpPr>
          <p:cNvPr id="61" name="Прямоугольник: скругленные углы 8">
            <a:extLst>
              <a:ext uri="{FF2B5EF4-FFF2-40B4-BE49-F238E27FC236}">
                <a16:creationId xmlns:a16="http://schemas.microsoft.com/office/drawing/2014/main" xmlns="" id="{80156FAC-B63B-4888-A875-FC9E662C7ED6}"/>
              </a:ext>
            </a:extLst>
          </p:cNvPr>
          <p:cNvSpPr/>
          <p:nvPr/>
        </p:nvSpPr>
        <p:spPr>
          <a:xfrm>
            <a:off x="97861" y="5057103"/>
            <a:ext cx="8938629" cy="1473673"/>
          </a:xfrm>
          <a:prstGeom prst="roundRect">
            <a:avLst/>
          </a:prstGeom>
          <a:noFill/>
          <a:ln w="19050">
            <a:solidFill>
              <a:srgbClr val="4A7E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0805C9-64B0-48D9-BD71-14AE18ED5D96}"/>
              </a:ext>
            </a:extLst>
          </p:cNvPr>
          <p:cNvSpPr txBox="1"/>
          <p:nvPr/>
        </p:nvSpPr>
        <p:spPr>
          <a:xfrm>
            <a:off x="1690272" y="3556962"/>
            <a:ext cx="29196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АРЧК России </a:t>
            </a:r>
          </a:p>
          <a:p>
            <a:r>
              <a:rPr 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системы прогнозирования потребности в профессиональных кадрах для обеспечения социально-экономического развития субъектов Российской Федерации, входящих в состав Дальневосточного федерального округа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8E217EB4-E526-422C-89A2-B97D09F490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29873" y="3960843"/>
            <a:ext cx="1441388" cy="898465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E73AB815-64B6-48F7-A86C-B70135A760EA}"/>
              </a:ext>
            </a:extLst>
          </p:cNvPr>
          <p:cNvSpPr txBox="1"/>
          <p:nvPr/>
        </p:nvSpPr>
        <p:spPr>
          <a:xfrm>
            <a:off x="6244285" y="3848549"/>
            <a:ext cx="2574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200" b="1" dirty="0"/>
              <a:t>Минкультуры России</a:t>
            </a:r>
          </a:p>
          <a:p>
            <a:r>
              <a:rPr lang="ru-RU" sz="1200" dirty="0"/>
              <a:t>Создание информационной системы мониторинга и прогнозирования потребности сферы искусства и культуры в творческих кадрах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64830" y="260350"/>
            <a:ext cx="8627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505050"/>
                </a:solidFill>
                <a:latin typeface="+mj-lt"/>
              </a:rPr>
              <a:t>Опыт реализации проектов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65027" y="836712"/>
            <a:ext cx="900000" cy="54000"/>
          </a:xfrm>
          <a:prstGeom prst="roundRect">
            <a:avLst>
              <a:gd name="adj" fmla="val 50000"/>
            </a:avLst>
          </a:prstGeom>
          <a:solidFill>
            <a:srgbClr val="50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027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1"/>
          <p:cNvSpPr txBox="1">
            <a:spLocks noChangeArrowheads="1"/>
          </p:cNvSpPr>
          <p:nvPr/>
        </p:nvSpPr>
        <p:spPr bwMode="auto">
          <a:xfrm>
            <a:off x="395036" y="494981"/>
            <a:ext cx="813790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05668D"/>
                </a:solidFill>
                <a:latin typeface="Arial" charset="0"/>
              </a:rPr>
              <a:t>Ходимчук Марина </a:t>
            </a:r>
            <a:r>
              <a:rPr lang="ru-RU" altLang="ru-RU" sz="1400" b="1" dirty="0" smtClean="0">
                <a:solidFill>
                  <a:srgbClr val="05668D"/>
                </a:solidFill>
                <a:latin typeface="Arial" charset="0"/>
              </a:rPr>
              <a:t>Александровна</a:t>
            </a:r>
            <a:endParaRPr lang="en-US" altLang="ru-RU" sz="1400" b="1" dirty="0" smtClean="0">
              <a:solidFill>
                <a:srgbClr val="05668D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solidFill>
                  <a:srgbClr val="05668D"/>
                </a:solidFill>
                <a:latin typeface="Arial" charset="0"/>
              </a:rPr>
              <a:t>Директор </a:t>
            </a:r>
            <a:r>
              <a:rPr lang="ru-RU" altLang="ru-RU" sz="1200" dirty="0">
                <a:solidFill>
                  <a:srgbClr val="05668D"/>
                </a:solidFill>
                <a:latin typeface="Arial" charset="0"/>
              </a:rPr>
              <a:t>отделения социально-экономического моделирования и </a:t>
            </a:r>
            <a:r>
              <a:rPr lang="ru-RU" altLang="ru-RU" sz="1200" dirty="0" smtClean="0">
                <a:solidFill>
                  <a:srgbClr val="05668D"/>
                </a:solidFill>
                <a:latin typeface="Arial" charset="0"/>
              </a:rPr>
              <a:t>прогнозирования</a:t>
            </a:r>
            <a:endParaRPr lang="en-US" altLang="ru-RU" sz="1200" dirty="0" smtClean="0">
              <a:solidFill>
                <a:srgbClr val="05668D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solidFill>
                  <a:srgbClr val="05668D"/>
                </a:solidFill>
                <a:latin typeface="Arial" charset="0"/>
              </a:rPr>
              <a:t>ООО </a:t>
            </a:r>
            <a:r>
              <a:rPr lang="ru-RU" altLang="ru-RU" sz="1200" dirty="0">
                <a:solidFill>
                  <a:srgbClr val="05668D"/>
                </a:solidFill>
                <a:latin typeface="Arial" charset="0"/>
              </a:rPr>
              <a:t>«ИБС Экспертиза», к.э.н.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31164" y="1412776"/>
            <a:ext cx="835342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395286" y="2638653"/>
            <a:ext cx="72257" cy="43204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5536" y="3482424"/>
            <a:ext cx="72257" cy="43204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58058" y="3429000"/>
            <a:ext cx="81909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рабочей группы по подготовке кадров Министерства образования и науки Российской Федерации «Развитие образования и науки» Государственной Комиссии по вопросам развития Арктики (2015 – 2016гг</a:t>
            </a:r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altLang="ru-RU" sz="1200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5536" y="4293096"/>
            <a:ext cx="72257" cy="43204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58058" y="4221088"/>
            <a:ext cx="81909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рабочей группы Экспертного </a:t>
            </a:r>
            <a:r>
              <a:rPr lang="ru-RU" altLang="ru-RU" sz="1200" dirty="0" err="1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Cовета</a:t>
            </a:r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Комитета по образованию и науке Государственной Думы Российской Федерации (2017</a:t>
            </a:r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1200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95536" y="5085184"/>
            <a:ext cx="72257" cy="43204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58058" y="5013176"/>
            <a:ext cx="81909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</a:t>
            </a:r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8-ми </a:t>
            </a:r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программных разработок в области социально-экономического </a:t>
            </a:r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прогнозирования,</a:t>
            </a:r>
            <a:endParaRPr lang="en-US" altLang="ru-RU" sz="1200" dirty="0" smtClean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 числе «Программный комплекс прогнозирования кадровой потребности РФ и субъектов РФ» (в составе авторского коллектива</a:t>
            </a:r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1200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5036" y="5949280"/>
            <a:ext cx="72257" cy="43204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57558" y="5877272"/>
            <a:ext cx="81909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 серии проектов в области создания информационных систем прогнозирования на Федеральном (</a:t>
            </a:r>
            <a:r>
              <a:rPr lang="ru-RU" altLang="ru-RU" sz="1200" dirty="0" err="1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Минобрнауки</a:t>
            </a:r>
            <a:r>
              <a:rPr lang="ru-RU" altLang="ru-RU" sz="120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РФ, АРЧК ДВ), </a:t>
            </a:r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региональном (более </a:t>
            </a:r>
            <a:r>
              <a:rPr lang="en-US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субъектов РФ) и отраслевом </a:t>
            </a:r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(Министерство культуры РФ, ГИСП </a:t>
            </a:r>
            <a:r>
              <a:rPr lang="ru-RU" altLang="ru-RU" sz="1200" dirty="0" err="1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Минпромторга</a:t>
            </a:r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ГК «</a:t>
            </a:r>
            <a:r>
              <a:rPr lang="ru-RU" altLang="ru-RU" sz="1200" dirty="0" err="1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Роскосмос</a:t>
            </a:r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и </a:t>
            </a:r>
            <a:r>
              <a:rPr lang="ru-RU" altLang="ru-RU" sz="1200" dirty="0" err="1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уровнях</a:t>
            </a:r>
            <a:endParaRPr lang="ru-RU" altLang="ru-RU" sz="1200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76456" y="6524145"/>
            <a:ext cx="395287" cy="3338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95CB1235-7EA4-4A98-B35C-5085965A776C}" type="slidenum">
              <a:rPr lang="ru-RU" sz="100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ru-RU" sz="1000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1572" y="2545297"/>
            <a:ext cx="81909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Межведомственной рабочей группы Совета при Президенте Российской </a:t>
            </a:r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Федерации</a:t>
            </a:r>
            <a:endParaRPr lang="en-US" altLang="ru-RU" sz="1200" dirty="0" smtClean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науке и образованию по направлению «Подготовка квалифицированных </a:t>
            </a:r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специалистов</a:t>
            </a:r>
            <a:endParaRPr lang="en-US" altLang="ru-RU" sz="1200" dirty="0" smtClean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социально-экономического развития регионов» (2014 – 2017гг</a:t>
            </a:r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altLang="ru-RU" sz="1200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04505" y="1797402"/>
            <a:ext cx="72257" cy="43204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5710" y="1690260"/>
            <a:ext cx="83587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Совета ректоров, директоров образовательных организаций, подведомственных Минкультуры </a:t>
            </a:r>
            <a:r>
              <a:rPr lang="ru-RU" alt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</a:p>
          <a:p>
            <a:r>
              <a:rPr 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</a:t>
            </a:r>
            <a:r>
              <a:rPr 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рабочей группы Минкультуры РФ по вопросам развития детских школ искусств </a:t>
            </a:r>
            <a:endParaRPr lang="ru-RU" sz="1200" dirty="0" smtClean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2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2020г. – настоящее </a:t>
            </a:r>
            <a:r>
              <a:rPr lang="ru-RU" sz="12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обе группы)</a:t>
            </a:r>
            <a:endParaRPr lang="ru-RU" altLang="ru-RU" sz="1200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45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5854" y="5915466"/>
            <a:ext cx="135543" cy="9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0078" y="6105265"/>
            <a:ext cx="115462" cy="11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1421" y="5789964"/>
            <a:ext cx="371487" cy="3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1381" y="5994308"/>
            <a:ext cx="371487" cy="3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Текст 2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Россия, 127434, Москва,</a:t>
            </a:r>
          </a:p>
          <a:p>
            <a:r>
              <a:rPr lang="ru-RU" dirty="0">
                <a:solidFill>
                  <a:schemeClr val="tx2"/>
                </a:solidFill>
              </a:rPr>
              <a:t>Дмитровское шоссе, 9Б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тел.:    +7 (495) 967-8080</a:t>
            </a:r>
          </a:p>
          <a:p>
            <a:r>
              <a:rPr lang="ru-RU" dirty="0">
                <a:solidFill>
                  <a:schemeClr val="tx2"/>
                </a:solidFill>
              </a:rPr>
              <a:t>факс:  +7 (495) 967-8081</a:t>
            </a:r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ibs@ibs.ru </a:t>
            </a:r>
          </a:p>
          <a:p>
            <a:r>
              <a:rPr lang="en-US" dirty="0">
                <a:solidFill>
                  <a:schemeClr val="tx2"/>
                </a:solidFill>
              </a:rPr>
              <a:t>www.ibs.ru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www.facebook.com/IBS.ru</a:t>
            </a:r>
          </a:p>
          <a:p>
            <a:r>
              <a:rPr lang="en-US" dirty="0">
                <a:solidFill>
                  <a:schemeClr val="tx2"/>
                </a:solidFill>
              </a:rPr>
              <a:t>www.twitter.com/ibs_ru</a:t>
            </a:r>
          </a:p>
        </p:txBody>
      </p:sp>
    </p:spTree>
    <p:extLst>
      <p:ext uri="{BB962C8B-B14F-4D97-AF65-F5344CB8AC3E}">
        <p14:creationId xmlns:p14="http://schemas.microsoft.com/office/powerpoint/2010/main" val="3677949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830" y="260350"/>
            <a:ext cx="3299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505050"/>
                </a:solidFill>
                <a:latin typeface="+mj-lt"/>
              </a:rPr>
              <a:t>Цели и задачи проекта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5027" y="836712"/>
            <a:ext cx="900000" cy="54000"/>
          </a:xfrm>
          <a:prstGeom prst="roundRect">
            <a:avLst>
              <a:gd name="adj" fmla="val 50000"/>
            </a:avLst>
          </a:prstGeom>
          <a:solidFill>
            <a:srgbClr val="50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0803" y="1944405"/>
            <a:ext cx="2880320" cy="1944216"/>
          </a:xfrm>
          <a:prstGeom prst="rect">
            <a:avLst/>
          </a:prstGeom>
          <a:solidFill>
            <a:srgbClr val="99DA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41123" y="1944405"/>
            <a:ext cx="2880667" cy="1944216"/>
          </a:xfrm>
          <a:prstGeom prst="rect">
            <a:avLst/>
          </a:prstGeom>
          <a:solidFill>
            <a:srgbClr val="53C2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22138" y="1944405"/>
            <a:ext cx="2880320" cy="1944216"/>
          </a:xfrm>
          <a:prstGeom prst="rect">
            <a:avLst/>
          </a:prstGeom>
          <a:solidFill>
            <a:srgbClr val="1AA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65554" y="2241112"/>
            <a:ext cx="21530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/>
              <a:t>Мониторинг и Анализ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3506" y="269959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alibri Light" panose="020F0302020204030204" pitchFamily="34" charset="0"/>
              </a:rPr>
              <a:t>Мониторинг и анализ кадровой обеспеченности </a:t>
            </a:r>
            <a:r>
              <a:rPr lang="ru-RU" sz="1200" dirty="0" smtClean="0">
                <a:latin typeface="Calibri Light" panose="020F0302020204030204" pitchFamily="34" charset="0"/>
              </a:rPr>
              <a:t>субъекта РФ специалистами</a:t>
            </a:r>
            <a:endParaRPr lang="ru-RU" sz="1200" dirty="0">
              <a:latin typeface="Calibri Light" panose="020F03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67819" y="2241112"/>
            <a:ext cx="918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/>
              <a:t>Прогноз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13304" y="2699592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alibri Light" panose="020F0302020204030204" pitchFamily="34" charset="0"/>
              <a:buChar char="–"/>
            </a:pPr>
            <a:r>
              <a:rPr lang="ru-RU" sz="1200" dirty="0">
                <a:latin typeface="Calibri Light" panose="020F0302020204030204" pitchFamily="34" charset="0"/>
              </a:rPr>
              <a:t>Кадровой потребности </a:t>
            </a:r>
            <a:r>
              <a:rPr lang="ru-RU" sz="1200" dirty="0" smtClean="0">
                <a:latin typeface="Calibri Light" panose="020F0302020204030204" pitchFamily="34" charset="0"/>
              </a:rPr>
              <a:t>субъекта РФ</a:t>
            </a:r>
            <a:endParaRPr lang="ru-RU" sz="1200" dirty="0">
              <a:latin typeface="Calibri Light" panose="020F0302020204030204" pitchFamily="34" charset="0"/>
            </a:endParaRPr>
          </a:p>
          <a:p>
            <a:pPr marL="171450" indent="-171450">
              <a:buFont typeface="Calibri Light" panose="020F0302020204030204" pitchFamily="34" charset="0"/>
              <a:buChar char="–"/>
            </a:pPr>
            <a:endParaRPr lang="ru-RU" sz="400" dirty="0">
              <a:latin typeface="Calibri Light" panose="020F0302020204030204" pitchFamily="34" charset="0"/>
            </a:endParaRPr>
          </a:p>
          <a:p>
            <a:pPr marL="171450" indent="-171450">
              <a:buFont typeface="Calibri Light" panose="020F0302020204030204" pitchFamily="34" charset="0"/>
              <a:buChar char="–"/>
            </a:pPr>
            <a:r>
              <a:rPr lang="ru-RU" sz="1200" dirty="0">
                <a:latin typeface="Calibri Light" panose="020F0302020204030204" pitchFamily="34" charset="0"/>
              </a:rPr>
              <a:t>Востребованных профессий               и специальностей</a:t>
            </a:r>
          </a:p>
          <a:p>
            <a:pPr marL="171450" indent="-171450">
              <a:buFont typeface="Calibri Light" panose="020F0302020204030204" pitchFamily="34" charset="0"/>
              <a:buChar char="–"/>
            </a:pPr>
            <a:endParaRPr lang="ru-RU" sz="400" dirty="0">
              <a:latin typeface="Calibri Light" panose="020F0302020204030204" pitchFamily="34" charset="0"/>
            </a:endParaRPr>
          </a:p>
          <a:p>
            <a:pPr marL="171450" indent="-171450">
              <a:buFont typeface="Calibri Light" panose="020F0302020204030204" pitchFamily="34" charset="0"/>
              <a:buChar char="–"/>
            </a:pPr>
            <a:r>
              <a:rPr lang="ru-RU" sz="1200" dirty="0">
                <a:latin typeface="Calibri Light" panose="020F0302020204030204" pitchFamily="34" charset="0"/>
              </a:rPr>
              <a:t>Потребности в подготовке кадров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67833" y="2241112"/>
            <a:ext cx="1500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/>
              <a:t>Планирование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98121" y="2699592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alibri Light" panose="020F0302020204030204" pitchFamily="34" charset="0"/>
              </a:rPr>
              <a:t>Определение структуры подготовки      и формирование объемов контрольных цифр приема </a:t>
            </a:r>
            <a:r>
              <a:rPr lang="ru-RU" sz="1200" dirty="0" smtClean="0">
                <a:latin typeface="Calibri Light" panose="020F0302020204030204" pitchFamily="34" charset="0"/>
              </a:rPr>
              <a:t>образовательных организаций</a:t>
            </a:r>
            <a:endParaRPr lang="ru-RU" sz="1200" dirty="0">
              <a:latin typeface="Calibri Light" panose="020F0302020204030204" pitchFamily="34" charset="0"/>
            </a:endParaRPr>
          </a:p>
        </p:txBody>
      </p:sp>
      <p:pic>
        <p:nvPicPr>
          <p:cNvPr id="1026" name="Picture 2" descr="D:\Users\APrusov\Downloads\check-mar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98" y="2227778"/>
            <a:ext cx="396000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Users\APrusov\Downloads\check-mar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834" y="2227778"/>
            <a:ext cx="396000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Users\APrusov\Downloads\check-mar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154" y="2227778"/>
            <a:ext cx="396000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37865" y="1628799"/>
            <a:ext cx="86416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Цифровая платформа прогнозирования потребности и планирования  подготовки </a:t>
            </a:r>
            <a:r>
              <a:rPr lang="ru-RU" sz="1200" b="1" dirty="0" smtClean="0"/>
              <a:t>кадров субъекта РФ</a:t>
            </a:r>
            <a:endParaRPr lang="ru-RU" sz="1200" b="1" dirty="0">
              <a:latin typeface="Calibri Light" panose="020F030202020403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37864" y="4558445"/>
            <a:ext cx="8641655" cy="669824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Платформа - необходимый элемент </a:t>
            </a:r>
            <a:r>
              <a:rPr lang="ru-RU" dirty="0" err="1">
                <a:solidFill>
                  <a:schemeClr val="tx1"/>
                </a:solidFill>
              </a:rPr>
              <a:t>цифровизации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государственного управления субъектов РФ, </a:t>
            </a:r>
            <a:r>
              <a:rPr lang="ru-RU" dirty="0">
                <a:solidFill>
                  <a:schemeClr val="tx1"/>
                </a:solidFill>
              </a:rPr>
              <a:t>автоматизирующий мониторинг, прогнозирование и планирование обеспеченности </a:t>
            </a:r>
            <a:r>
              <a:rPr lang="ru-RU" dirty="0" smtClean="0">
                <a:solidFill>
                  <a:schemeClr val="tx1"/>
                </a:solidFill>
              </a:rPr>
              <a:t>субъекта РФ квалифицированными </a:t>
            </a:r>
            <a:r>
              <a:rPr lang="ru-RU" dirty="0">
                <a:solidFill>
                  <a:schemeClr val="tx1"/>
                </a:solidFill>
              </a:rPr>
              <a:t>кадрами в соответствии с плановым темпами роста </a:t>
            </a:r>
            <a:r>
              <a:rPr lang="ru-RU" dirty="0" smtClean="0">
                <a:solidFill>
                  <a:schemeClr val="tx1"/>
                </a:solidFill>
              </a:rPr>
              <a:t>экономики и социальной сферы региона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007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830" y="260350"/>
            <a:ext cx="3299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505050"/>
                </a:solidFill>
                <a:latin typeface="+mj-lt"/>
              </a:rPr>
              <a:t>Зачем нужна система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5027" y="836712"/>
            <a:ext cx="900000" cy="54000"/>
          </a:xfrm>
          <a:prstGeom prst="roundRect">
            <a:avLst>
              <a:gd name="adj" fmla="val 50000"/>
            </a:avLst>
          </a:prstGeom>
          <a:solidFill>
            <a:srgbClr val="50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196752"/>
            <a:ext cx="8856984" cy="4608512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Сбор информации и предоставление в едином источнике информации об обеспеченности кадрами экономики и социальной сферы субъекта РФ в отраслевом и образовательном разрезах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Сбор </a:t>
            </a:r>
            <a:r>
              <a:rPr lang="ru-RU" dirty="0">
                <a:solidFill>
                  <a:schemeClr val="tx1"/>
                </a:solidFill>
              </a:rPr>
              <a:t>информации о текущих характеристиках кадрового состава субъекта РФ ( по возрасту, территориям (муниципалитетам, зарплатам и т.д.)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Сбор </a:t>
            </a:r>
            <a:r>
              <a:rPr lang="ru-RU" dirty="0">
                <a:solidFill>
                  <a:schemeClr val="tx1"/>
                </a:solidFill>
              </a:rPr>
              <a:t>информации о планируемой обеспеченности кадровой потребности исходя из данных образовательных учреждений (какие специалисты в какое время и в каком количестве будут выпускаться в </a:t>
            </a:r>
            <a:r>
              <a:rPr lang="ru-RU" dirty="0" smtClean="0">
                <a:solidFill>
                  <a:schemeClr val="tx1"/>
                </a:solidFill>
              </a:rPr>
              <a:t>субъекте </a:t>
            </a:r>
            <a:r>
              <a:rPr lang="ru-RU" dirty="0">
                <a:solidFill>
                  <a:schemeClr val="tx1"/>
                </a:solidFill>
              </a:rPr>
              <a:t>РФ)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Прогнозирование кадровой потребности </a:t>
            </a:r>
            <a:r>
              <a:rPr lang="ru-RU" dirty="0" smtClean="0">
                <a:solidFill>
                  <a:schemeClr val="tx1"/>
                </a:solidFill>
              </a:rPr>
              <a:t>экономики и социальной сферы субъекта </a:t>
            </a:r>
            <a:endParaRPr lang="ru-RU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Прогнозирование обеспеченности кадровой потребности </a:t>
            </a:r>
            <a:r>
              <a:rPr lang="ru-RU" dirty="0" smtClean="0">
                <a:solidFill>
                  <a:schemeClr val="tx1"/>
                </a:solidFill>
              </a:rPr>
              <a:t>экономики и социальной сферы</a:t>
            </a:r>
            <a:endParaRPr lang="ru-RU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Планирование деятельности профильных образовательных </a:t>
            </a:r>
            <a:r>
              <a:rPr lang="ru-RU" dirty="0" smtClean="0">
                <a:solidFill>
                  <a:schemeClr val="tx1"/>
                </a:solidFill>
              </a:rPr>
              <a:t>организаций </a:t>
            </a:r>
            <a:r>
              <a:rPr lang="ru-RU" dirty="0">
                <a:solidFill>
                  <a:schemeClr val="tx1"/>
                </a:solidFill>
              </a:rPr>
              <a:t>транспортного комплекса России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Автоматизация процессов взаимодействия с </a:t>
            </a:r>
            <a:r>
              <a:rPr lang="ru-RU" dirty="0" err="1" smtClean="0">
                <a:solidFill>
                  <a:schemeClr val="tx1"/>
                </a:solidFill>
              </a:rPr>
              <a:t>Минобрнауки</a:t>
            </a:r>
            <a:r>
              <a:rPr lang="ru-RU" dirty="0" smtClean="0">
                <a:solidFill>
                  <a:schemeClr val="tx1"/>
                </a:solidFill>
              </a:rPr>
              <a:t> России </a:t>
            </a:r>
            <a:r>
              <a:rPr lang="ru-RU" dirty="0">
                <a:solidFill>
                  <a:schemeClr val="tx1"/>
                </a:solidFill>
              </a:rPr>
              <a:t>в части формирования потребностей в кадровом обеспечении 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4516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0EF3C0-1775-464E-B9C7-EBC339A94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3345" y="6448251"/>
            <a:ext cx="333151" cy="365125"/>
          </a:xfrm>
        </p:spPr>
        <p:txBody>
          <a:bodyPr/>
          <a:lstStyle/>
          <a:p>
            <a:fld id="{3F1FDF89-C704-DA4A-9F0C-922D28EDAFA6}" type="slidenum">
              <a:rPr lang="ru-RU" smtClean="0"/>
              <a:t>4</a:t>
            </a:fld>
            <a:endParaRPr lang="ru-RU" dirty="0"/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xmlns="" id="{13E17A78-7A61-3546-92D5-01C8036639F8}"/>
              </a:ext>
            </a:extLst>
          </p:cNvPr>
          <p:cNvSpPr/>
          <p:nvPr/>
        </p:nvSpPr>
        <p:spPr>
          <a:xfrm>
            <a:off x="395289" y="6021288"/>
            <a:ext cx="8353424" cy="6480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ВЭД – подразделы классификатора ОКВЭД</a:t>
            </a:r>
          </a:p>
          <a:p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УГС – укрупненные группы профессий, специальностей и направлений подготовки</a:t>
            </a:r>
          </a:p>
          <a:p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ПСНП - Профессии, специальности, направления подготовки</a:t>
            </a:r>
          </a:p>
          <a:p>
            <a:pPr marL="285750" indent="-285750">
              <a:buFontTx/>
              <a:buChar char="-"/>
            </a:pPr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1092" y="1621023"/>
            <a:ext cx="8855404" cy="346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8398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4830" y="260350"/>
            <a:ext cx="8628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505050"/>
                </a:solidFill>
              </a:rPr>
              <a:t>Как это работает: </a:t>
            </a:r>
            <a:r>
              <a:rPr lang="ru-RU" sz="2400" b="1" dirty="0" smtClean="0">
                <a:solidFill>
                  <a:srgbClr val="505050"/>
                </a:solidFill>
              </a:rPr>
              <a:t>Методический подход к прогнозированию</a:t>
            </a:r>
            <a:endParaRPr lang="ru-RU" sz="2400" b="1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04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">
            <a:extLst>
              <a:ext uri="{FF2B5EF4-FFF2-40B4-BE49-F238E27FC236}">
                <a16:creationId xmlns:a16="http://schemas.microsoft.com/office/drawing/2014/main" xmlns="" id="{0BEC05E7-3757-DA4E-A42A-CBAEAB9405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9"/>
          <a:stretch/>
        </p:blipFill>
        <p:spPr bwMode="auto">
          <a:xfrm>
            <a:off x="4067944" y="5589240"/>
            <a:ext cx="3258312" cy="108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Номер слайда 3">
            <a:extLst>
              <a:ext uri="{FF2B5EF4-FFF2-40B4-BE49-F238E27FC236}">
                <a16:creationId xmlns:a16="http://schemas.microsoft.com/office/drawing/2014/main" xmlns="" id="{590EF3C0-1775-464E-B9C7-EBC339A94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03345" y="6448251"/>
            <a:ext cx="333151" cy="365125"/>
          </a:xfrm>
        </p:spPr>
        <p:txBody>
          <a:bodyPr/>
          <a:lstStyle/>
          <a:p>
            <a:fld id="{3F1FDF89-C704-DA4A-9F0C-922D28EDAFA6}" type="slidenum">
              <a:rPr lang="ru-RU" smtClean="0"/>
              <a:t>5</a:t>
            </a:fld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395536" y="2079194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Построение </a:t>
            </a:r>
            <a:r>
              <a:rPr lang="ru-RU" sz="1600" b="1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прогноза</a:t>
            </a:r>
            <a:endParaRPr lang="en-US" sz="1600" b="1" dirty="0" smtClean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территориальном</a:t>
            </a:r>
            <a:endParaRPr lang="en-US" sz="1600" b="1" dirty="0" smtClean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отраслевом разрезах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95536" y="2852936"/>
            <a:ext cx="3600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1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адровая потребность</a:t>
            </a:r>
            <a:r>
              <a:rPr lang="en-US" sz="11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разрезе субъектов </a:t>
            </a:r>
            <a:r>
              <a:rPr lang="ru-RU" sz="11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  <a:endParaRPr lang="en-US" sz="1100" dirty="0" smtClean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разделов </a:t>
            </a:r>
            <a:r>
              <a:rPr lang="ru-RU" sz="11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ОКВЭД</a:t>
            </a:r>
            <a:endParaRPr lang="ru-RU" sz="1100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E376E73E-578A-7146-A95F-E5D5808E50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53" r="5441"/>
          <a:stretch/>
        </p:blipFill>
        <p:spPr>
          <a:xfrm>
            <a:off x="539552" y="908720"/>
            <a:ext cx="1968201" cy="1114010"/>
          </a:xfrm>
          <a:prstGeom prst="rect">
            <a:avLst/>
          </a:prstGeom>
        </p:spPr>
      </p:pic>
      <p:sp>
        <p:nvSpPr>
          <p:cNvPr id="40" name="Стрелка вправо 39">
            <a:extLst>
              <a:ext uri="{FF2B5EF4-FFF2-40B4-BE49-F238E27FC236}">
                <a16:creationId xmlns:a16="http://schemas.microsoft.com/office/drawing/2014/main" xmlns="" id="{2D991C8D-2EFF-1749-82FB-2F8FC6C747D1}"/>
              </a:ext>
            </a:extLst>
          </p:cNvPr>
          <p:cNvSpPr/>
          <p:nvPr/>
        </p:nvSpPr>
        <p:spPr>
          <a:xfrm>
            <a:off x="3707904" y="2080272"/>
            <a:ext cx="1368152" cy="4846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5508104" y="2079194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плана подготовки</a:t>
            </a:r>
            <a:endParaRPr lang="en-US" sz="1600" b="1" dirty="0" smtClean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 и КЦП</a:t>
            </a:r>
            <a:endParaRPr lang="ru-RU" sz="1600" b="1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564135" y="2680929"/>
            <a:ext cx="354436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прогноза в профессионально-образовательном разрезе, определение КЦП</a:t>
            </a:r>
            <a:endParaRPr lang="ru-RU" sz="1100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xmlns="" id="{74C2FF71-9F52-E045-97AB-04251B306158}"/>
              </a:ext>
            </a:extLst>
          </p:cNvPr>
          <p:cNvGrpSpPr/>
          <p:nvPr/>
        </p:nvGrpSpPr>
        <p:grpSpPr>
          <a:xfrm>
            <a:off x="2483768" y="3933056"/>
            <a:ext cx="3008360" cy="1224136"/>
            <a:chOff x="2330933" y="3234418"/>
            <a:chExt cx="6587675" cy="2318656"/>
          </a:xfrm>
        </p:grpSpPr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xmlns="" id="{B74FD61B-BC53-7D4D-AD7F-2B9623C05A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476" t="41949"/>
            <a:stretch/>
          </p:blipFill>
          <p:spPr bwMode="auto">
            <a:xfrm>
              <a:off x="6156175" y="3234418"/>
              <a:ext cx="2762433" cy="2318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xmlns="" id="{90143E48-9839-9249-A639-3458CB9FB2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949" r="56083"/>
            <a:stretch/>
          </p:blipFill>
          <p:spPr bwMode="auto">
            <a:xfrm>
              <a:off x="2330933" y="3234418"/>
              <a:ext cx="3848463" cy="2318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7" name="TextBox 46"/>
          <p:cNvSpPr txBox="1"/>
          <p:nvPr/>
        </p:nvSpPr>
        <p:spPr>
          <a:xfrm>
            <a:off x="323528" y="3952563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Агрегирование результатов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323528" y="4509120"/>
            <a:ext cx="230425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каждому разделу ОКВЭД и субъекту РФ с учетом размера предприятий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796136" y="3861048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отраслевой структуры рабочих мест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5796136" y="4437112"/>
            <a:ext cx="30243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1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орректировка </a:t>
            </a:r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отраслевые поправочные коэффициенты </a:t>
            </a:r>
          </a:p>
          <a:p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(отдельно по крупным/средним и малым предприятиям)</a:t>
            </a:r>
          </a:p>
        </p:txBody>
      </p:sp>
      <p:sp>
        <p:nvSpPr>
          <p:cNvPr id="51" name="Стрелка вправо 50">
            <a:extLst>
              <a:ext uri="{FF2B5EF4-FFF2-40B4-BE49-F238E27FC236}">
                <a16:creationId xmlns:a16="http://schemas.microsoft.com/office/drawing/2014/main" xmlns="" id="{2D991C8D-2EFF-1749-82FB-2F8FC6C747D1}"/>
              </a:ext>
            </a:extLst>
          </p:cNvPr>
          <p:cNvSpPr/>
          <p:nvPr/>
        </p:nvSpPr>
        <p:spPr>
          <a:xfrm rot="16200000">
            <a:off x="6597030" y="3420195"/>
            <a:ext cx="467021" cy="4846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трелка вправо 51">
            <a:extLst>
              <a:ext uri="{FF2B5EF4-FFF2-40B4-BE49-F238E27FC236}">
                <a16:creationId xmlns:a16="http://schemas.microsoft.com/office/drawing/2014/main" xmlns="" id="{2D991C8D-2EFF-1749-82FB-2F8FC6C747D1}"/>
              </a:ext>
            </a:extLst>
          </p:cNvPr>
          <p:cNvSpPr/>
          <p:nvPr/>
        </p:nvSpPr>
        <p:spPr>
          <a:xfrm>
            <a:off x="5330625" y="4005064"/>
            <a:ext cx="467021" cy="36004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395536" y="5589240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Опрос работодателей 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395536" y="5922841"/>
            <a:ext cx="397594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труктура </a:t>
            </a:r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рабочих мест в разрезе ОКЗ и ОКСО</a:t>
            </a:r>
          </a:p>
          <a:p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Потребность в замещении выбытия рабочей </a:t>
            </a:r>
            <a:r>
              <a:rPr lang="ru-RU" sz="11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силы</a:t>
            </a:r>
          </a:p>
          <a:p>
            <a:r>
              <a:rPr lang="ru-RU" sz="1100" dirty="0" smtClean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100" dirty="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модернизацию/развитие</a:t>
            </a:r>
          </a:p>
        </p:txBody>
      </p:sp>
      <p:sp>
        <p:nvSpPr>
          <p:cNvPr id="56" name="Стрелка вправо 55">
            <a:extLst>
              <a:ext uri="{FF2B5EF4-FFF2-40B4-BE49-F238E27FC236}">
                <a16:creationId xmlns:a16="http://schemas.microsoft.com/office/drawing/2014/main" xmlns="" id="{2D991C8D-2EFF-1749-82FB-2F8FC6C747D1}"/>
              </a:ext>
            </a:extLst>
          </p:cNvPr>
          <p:cNvSpPr/>
          <p:nvPr/>
        </p:nvSpPr>
        <p:spPr>
          <a:xfrm rot="16200000">
            <a:off x="404341" y="5113413"/>
            <a:ext cx="467021" cy="4846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AE5D7EB5-9864-DD44-A91C-BBC6D82591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2120" y="931052"/>
            <a:ext cx="1420737" cy="1062534"/>
          </a:xfrm>
          <a:prstGeom prst="rect">
            <a:avLst/>
          </a:prstGeom>
        </p:spPr>
      </p:pic>
      <p:sp>
        <p:nvSpPr>
          <p:cNvPr id="58" name="Стрелка вправо 57">
            <a:extLst>
              <a:ext uri="{FF2B5EF4-FFF2-40B4-BE49-F238E27FC236}">
                <a16:creationId xmlns:a16="http://schemas.microsoft.com/office/drawing/2014/main" xmlns="" id="{2D991C8D-2EFF-1749-82FB-2F8FC6C747D1}"/>
              </a:ext>
            </a:extLst>
          </p:cNvPr>
          <p:cNvSpPr/>
          <p:nvPr/>
        </p:nvSpPr>
        <p:spPr>
          <a:xfrm>
            <a:off x="5330625" y="4656422"/>
            <a:ext cx="467021" cy="36004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64830" y="260350"/>
            <a:ext cx="8628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505050"/>
                </a:solidFill>
              </a:rPr>
              <a:t>Как это работает: </a:t>
            </a:r>
            <a:r>
              <a:rPr lang="ru-RU" sz="2400" b="1" dirty="0" smtClean="0">
                <a:solidFill>
                  <a:srgbClr val="505050"/>
                </a:solidFill>
              </a:rPr>
              <a:t>Процесс формирования прогноза</a:t>
            </a:r>
            <a:endParaRPr lang="ru-RU" sz="2400" b="1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9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Users\vkuryatkov\Desktop\арктическое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45000" detail="1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53" y="1208403"/>
            <a:ext cx="8494895" cy="538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7020272" y="6520259"/>
            <a:ext cx="2133600" cy="365125"/>
          </a:xfrm>
          <a:prstGeom prst="rect">
            <a:avLst/>
          </a:prstGeom>
        </p:spPr>
        <p:txBody>
          <a:bodyPr/>
          <a:lstStyle/>
          <a:p>
            <a:pPr algn="r"/>
            <a:fld id="{95CB1235-7EA4-4A98-B35C-5085965A776C}" type="slidenum">
              <a:rPr lang="ru-RU" sz="1000">
                <a:solidFill>
                  <a:srgbClr val="0566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ru-RU" sz="1000" dirty="0">
              <a:solidFill>
                <a:srgbClr val="0566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830" y="260350"/>
            <a:ext cx="8628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505050"/>
                </a:solidFill>
              </a:rPr>
              <a:t>Как это работает: </a:t>
            </a:r>
            <a:r>
              <a:rPr lang="ru-RU" sz="2000" b="1" dirty="0" smtClean="0">
                <a:solidFill>
                  <a:srgbClr val="505050"/>
                </a:solidFill>
              </a:rPr>
              <a:t>концепция определения потребности в подготовке кадров</a:t>
            </a:r>
            <a:endParaRPr lang="ru-RU" sz="2000" b="1" dirty="0">
              <a:solidFill>
                <a:srgbClr val="50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0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830" y="260350"/>
            <a:ext cx="7763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505050"/>
                </a:solidFill>
                <a:latin typeface="+mj-lt"/>
              </a:rPr>
              <a:t>Описание </a:t>
            </a:r>
            <a:r>
              <a:rPr lang="ru-RU" sz="2400" b="1" dirty="0" smtClean="0">
                <a:solidFill>
                  <a:srgbClr val="505050"/>
                </a:solidFill>
                <a:latin typeface="+mj-lt"/>
              </a:rPr>
              <a:t>методологии прогнозирования</a:t>
            </a:r>
            <a:endParaRPr lang="ru-RU" sz="2400" b="1" dirty="0">
              <a:solidFill>
                <a:srgbClr val="505050"/>
              </a:solidFill>
              <a:latin typeface="+mj-lt"/>
            </a:endParaRPr>
          </a:p>
        </p:txBody>
      </p:sp>
      <p:pic>
        <p:nvPicPr>
          <p:cNvPr id="5" name="Picture 2" descr="D:\Corel\Vivid\JPEG M\Информационная система.jpg">
            <a:extLst>
              <a:ext uri="{FF2B5EF4-FFF2-40B4-BE49-F238E27FC236}">
                <a16:creationId xmlns:a16="http://schemas.microsoft.com/office/drawing/2014/main" xmlns="" id="{8D3E19C6-58DD-944F-BF96-CBF3F636D9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7" y="1124745"/>
            <a:ext cx="589987" cy="5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Corel\Vivid\JPEG M\Информационная система.jpg">
            <a:extLst>
              <a:ext uri="{FF2B5EF4-FFF2-40B4-BE49-F238E27FC236}">
                <a16:creationId xmlns:a16="http://schemas.microsoft.com/office/drawing/2014/main" xmlns="" id="{520AD8CF-D3C8-6746-BFDC-E21FA5A16A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7" y="2535560"/>
            <a:ext cx="589987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Corel\Vivid\JPEG M\Информационная система.jpg">
            <a:extLst>
              <a:ext uri="{FF2B5EF4-FFF2-40B4-BE49-F238E27FC236}">
                <a16:creationId xmlns:a16="http://schemas.microsoft.com/office/drawing/2014/main" xmlns="" id="{A6841623-F230-234A-8043-01FB7CB04F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6" y="3356992"/>
            <a:ext cx="589987" cy="58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Corel\Vivid\JPEG M\Информационная система.jpg">
            <a:extLst>
              <a:ext uri="{FF2B5EF4-FFF2-40B4-BE49-F238E27FC236}">
                <a16:creationId xmlns:a16="http://schemas.microsoft.com/office/drawing/2014/main" xmlns="" id="{34812332-2CA1-BB47-AD94-DD1DF7898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6" y="4123398"/>
            <a:ext cx="589987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C5F3C401-A46A-454A-BB33-F138025C96AF}"/>
              </a:ext>
            </a:extLst>
          </p:cNvPr>
          <p:cNvSpPr/>
          <p:nvPr/>
        </p:nvSpPr>
        <p:spPr>
          <a:xfrm>
            <a:off x="1513060" y="1124744"/>
            <a:ext cx="6299300" cy="533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t" anchorCtr="0"/>
          <a:lstStyle/>
          <a:p>
            <a:pPr>
              <a:lnSpc>
                <a:spcPct val="80000"/>
              </a:lnSpc>
              <a:spcBef>
                <a:spcPts val="900"/>
              </a:spcBef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Комбинированный подход к прогнозированию:</a:t>
            </a:r>
          </a:p>
          <a:p>
            <a:pPr>
              <a:lnSpc>
                <a:spcPct val="80000"/>
              </a:lnSpc>
              <a:spcBef>
                <a:spcPts val="900"/>
              </a:spcBef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сверху вниз (комплексный прогноз ситуации на региональных рынках труда)</a:t>
            </a:r>
          </a:p>
          <a:p>
            <a:pPr>
              <a:lnSpc>
                <a:spcPct val="80000"/>
              </a:lnSpc>
              <a:spcBef>
                <a:spcPts val="900"/>
              </a:spcBef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снизу вверх (анализ текущей кадровой ситуации на конкретных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предприятиях)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45CB31E0-F7BB-9647-8946-B41DFB05D736}"/>
              </a:ext>
            </a:extLst>
          </p:cNvPr>
          <p:cNvSpPr/>
          <p:nvPr/>
        </p:nvSpPr>
        <p:spPr>
          <a:xfrm>
            <a:off x="1513060" y="2535561"/>
            <a:ext cx="6299300" cy="533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t" anchorCtr="0"/>
          <a:lstStyle/>
          <a:p>
            <a:pPr>
              <a:lnSpc>
                <a:spcPct val="80000"/>
              </a:lnSpc>
              <a:spcBef>
                <a:spcPts val="900"/>
              </a:spcBef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Эконометрические и динамические модели прогнозирования, моделирование в разрезе территорий, видов деятельности и укрупненных групп специальностей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C348F3B2-D3F6-A14A-B122-C593ED4F252A}"/>
              </a:ext>
            </a:extLst>
          </p:cNvPr>
          <p:cNvSpPr/>
          <p:nvPr/>
        </p:nvSpPr>
        <p:spPr>
          <a:xfrm>
            <a:off x="1528781" y="3429000"/>
            <a:ext cx="6299300" cy="533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t" anchorCtr="0"/>
          <a:lstStyle/>
          <a:p>
            <a:pPr>
              <a:lnSpc>
                <a:spcPct val="80000"/>
              </a:lnSpc>
              <a:spcBef>
                <a:spcPts val="900"/>
              </a:spcBef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 20 коэффициентов и параметров для учета региональной и отраслевой специфики</a:t>
            </a: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AE9C3F8B-D816-7842-BBA5-A901C7D61CA4}"/>
              </a:ext>
            </a:extLst>
          </p:cNvPr>
          <p:cNvSpPr/>
          <p:nvPr/>
        </p:nvSpPr>
        <p:spPr>
          <a:xfrm>
            <a:off x="1513060" y="4212299"/>
            <a:ext cx="6299300" cy="533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t" anchorCtr="0"/>
          <a:lstStyle/>
          <a:p>
            <a:pPr>
              <a:lnSpc>
                <a:spcPct val="80000"/>
              </a:lnSpc>
              <a:spcBef>
                <a:spcPts val="900"/>
              </a:spcBef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Комплексная оценка возможности удовлетворения кадровой потребности с использованием индикаторов достаточности кадров по каждой специальности в каждом регионе (и запуск алгоритма поиска возможных решений для специальностей с прогнозируемым дефицитом кадров) </a:t>
            </a:r>
          </a:p>
        </p:txBody>
      </p:sp>
    </p:spTree>
    <p:extLst>
      <p:ext uri="{BB962C8B-B14F-4D97-AF65-F5344CB8AC3E}">
        <p14:creationId xmlns:p14="http://schemas.microsoft.com/office/powerpoint/2010/main" val="3285513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830" y="260350"/>
            <a:ext cx="8628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505050"/>
                </a:solidFill>
              </a:rPr>
              <a:t>Как это работает: </a:t>
            </a:r>
            <a:r>
              <a:rPr lang="ru-RU" sz="2400" b="1" dirty="0" smtClean="0">
                <a:solidFill>
                  <a:srgbClr val="505050"/>
                </a:solidFill>
              </a:rPr>
              <a:t>Разработка концепции кадрового обеспечения региона с использованием ЦП</a:t>
            </a:r>
            <a:endParaRPr lang="ru-RU" sz="2400" b="1" dirty="0">
              <a:solidFill>
                <a:srgbClr val="50505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5027" y="1214760"/>
            <a:ext cx="900000" cy="54000"/>
          </a:xfrm>
          <a:prstGeom prst="roundRect">
            <a:avLst>
              <a:gd name="adj" fmla="val 50000"/>
            </a:avLst>
          </a:prstGeom>
          <a:solidFill>
            <a:srgbClr val="50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6D7A1CE7-2AEF-704B-A0AE-50413059C198}"/>
              </a:ext>
            </a:extLst>
          </p:cNvPr>
          <p:cNvGrpSpPr/>
          <p:nvPr/>
        </p:nvGrpSpPr>
        <p:grpSpPr>
          <a:xfrm>
            <a:off x="755576" y="1517661"/>
            <a:ext cx="7630636" cy="4146732"/>
            <a:chOff x="755576" y="1517661"/>
            <a:chExt cx="7630636" cy="4146732"/>
          </a:xfrm>
        </p:grpSpPr>
        <p:pic>
          <p:nvPicPr>
            <p:cNvPr id="7" name="Picture 5" descr="D:\Corel\Vivid\JPEG Z\Цикл.jpg">
              <a:extLst>
                <a:ext uri="{FF2B5EF4-FFF2-40B4-BE49-F238E27FC236}">
                  <a16:creationId xmlns:a16="http://schemas.microsoft.com/office/drawing/2014/main" xmlns="" id="{BB19EBCB-9150-7249-9B96-E7E57F063D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1517661"/>
              <a:ext cx="7630636" cy="41467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Скругленный прямоугольник 7">
              <a:extLst>
                <a:ext uri="{FF2B5EF4-FFF2-40B4-BE49-F238E27FC236}">
                  <a16:creationId xmlns:a16="http://schemas.microsoft.com/office/drawing/2014/main" xmlns="" id="{339F9F3C-A327-3744-9B61-836F0029C020}"/>
                </a:ext>
              </a:extLst>
            </p:cNvPr>
            <p:cNvSpPr/>
            <p:nvPr/>
          </p:nvSpPr>
          <p:spPr>
            <a:xfrm>
              <a:off x="1638418" y="3577172"/>
              <a:ext cx="2573542" cy="61898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Загрузка\обновление </a:t>
              </a: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данных (статистика, прогнозы, анкеты предприятий)</a:t>
              </a:r>
              <a:endPara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xmlns="" id="{84575025-B290-0445-9661-BB292E8B4ACE}"/>
                </a:ext>
              </a:extLst>
            </p:cNvPr>
            <p:cNvSpPr/>
            <p:nvPr/>
          </p:nvSpPr>
          <p:spPr>
            <a:xfrm>
              <a:off x="4942224" y="3563317"/>
              <a:ext cx="2563360" cy="61898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прогнозирование ситуации,  определение потенциальной обеспеченности кадрами</a:t>
              </a:r>
              <a:endPara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0" name="Скругленный прямоугольник 9">
              <a:extLst>
                <a:ext uri="{FF2B5EF4-FFF2-40B4-BE49-F238E27FC236}">
                  <a16:creationId xmlns:a16="http://schemas.microsoft.com/office/drawing/2014/main" xmlns="" id="{07627979-6044-2046-B105-F597601C85B7}"/>
                </a:ext>
              </a:extLst>
            </p:cNvPr>
            <p:cNvSpPr/>
            <p:nvPr/>
          </p:nvSpPr>
          <p:spPr>
            <a:xfrm>
              <a:off x="5084620" y="1584300"/>
              <a:ext cx="2420964" cy="61898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поиск решений по кадровому обеспечению предприятий</a:t>
              </a:r>
              <a:endPara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1" name="Скругленный прямоугольник 10">
              <a:extLst>
                <a:ext uri="{FF2B5EF4-FFF2-40B4-BE49-F238E27FC236}">
                  <a16:creationId xmlns:a16="http://schemas.microsoft.com/office/drawing/2014/main" xmlns="" id="{19476C8B-FAD7-5E4C-B0DC-7647D0454951}"/>
                </a:ext>
              </a:extLst>
            </p:cNvPr>
            <p:cNvSpPr/>
            <p:nvPr/>
          </p:nvSpPr>
          <p:spPr>
            <a:xfrm>
              <a:off x="1547664" y="1573184"/>
              <a:ext cx="2582916" cy="61898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 anchorCtr="0"/>
            <a:lstStyle/>
            <a:p>
              <a:pPr algn="ctr">
                <a:lnSpc>
                  <a:spcPct val="80000"/>
                </a:lnSpc>
              </a:pPr>
              <a:r>
                <a:rPr lang="ru-RU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определение мер, необходимых для реализации найденных решений  </a:t>
              </a:r>
              <a:endPara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3503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830" y="260350"/>
            <a:ext cx="7763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505050"/>
                </a:solidFill>
                <a:latin typeface="+mj-lt"/>
              </a:rPr>
              <a:t>Методический подход к реализации проекта</a:t>
            </a:r>
            <a:endParaRPr lang="ru-RU" sz="2400" b="1" dirty="0">
              <a:solidFill>
                <a:srgbClr val="505050"/>
              </a:solidFill>
              <a:latin typeface="+mj-lt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33892" y="5301208"/>
            <a:ext cx="8641655" cy="115607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На этапе внедрения ЦПП все работы выполняются Исполнителем проекта, обладающим необходимым опытом и проектной командой, Контракт включает все работы по разработке ЦПП, наполнению данными, моделированию, прогнозированию ситуации и выработку предложений по структуре приема в образовательные организации. ГК также включает 12 месяцев сопровождения всех работ  и обучение сотрудников Заказчика.</a:t>
            </a:r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2" descr="D:\Corel\Vivid\JPEG M\Информационная система.jpg">
            <a:extLst>
              <a:ext uri="{FF2B5EF4-FFF2-40B4-BE49-F238E27FC236}">
                <a16:creationId xmlns:a16="http://schemas.microsoft.com/office/drawing/2014/main" xmlns="" id="{8D3E19C6-58DD-944F-BF96-CBF3F636D9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7" y="1124745"/>
            <a:ext cx="589987" cy="5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Corel\Vivid\JPEG M\Информационная система.jpg">
            <a:extLst>
              <a:ext uri="{FF2B5EF4-FFF2-40B4-BE49-F238E27FC236}">
                <a16:creationId xmlns:a16="http://schemas.microsoft.com/office/drawing/2014/main" xmlns="" id="{520AD8CF-D3C8-6746-BFDC-E21FA5A16A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7" y="2171004"/>
            <a:ext cx="589987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Corel\Vivid\JPEG M\Информационная система.jpg">
            <a:extLst>
              <a:ext uri="{FF2B5EF4-FFF2-40B4-BE49-F238E27FC236}">
                <a16:creationId xmlns:a16="http://schemas.microsoft.com/office/drawing/2014/main" xmlns="" id="{A6841623-F230-234A-8043-01FB7CB04F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6" y="3136624"/>
            <a:ext cx="589987" cy="58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Corel\Vivid\JPEG M\Информационная система.jpg">
            <a:extLst>
              <a:ext uri="{FF2B5EF4-FFF2-40B4-BE49-F238E27FC236}">
                <a16:creationId xmlns:a16="http://schemas.microsoft.com/office/drawing/2014/main" xmlns="" id="{34812332-2CA1-BB47-AD94-DD1DF78981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4051" y="4293096"/>
            <a:ext cx="589987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C5F3C401-A46A-454A-BB33-F138025C96AF}"/>
              </a:ext>
            </a:extLst>
          </p:cNvPr>
          <p:cNvSpPr/>
          <p:nvPr/>
        </p:nvSpPr>
        <p:spPr>
          <a:xfrm>
            <a:off x="1513060" y="1124744"/>
            <a:ext cx="6299300" cy="533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t" anchorCtr="0"/>
          <a:lstStyle/>
          <a:p>
            <a:pPr>
              <a:lnSpc>
                <a:spcPct val="80000"/>
              </a:lnSpc>
              <a:spcBef>
                <a:spcPts val="900"/>
              </a:spcBef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Разработка методологии и моделей прогнозирования кадровых потребностей отраслей транспортного комплекса. </a:t>
            </a:r>
          </a:p>
          <a:p>
            <a:pPr>
              <a:lnSpc>
                <a:spcPct val="80000"/>
              </a:lnSpc>
              <a:spcBef>
                <a:spcPts val="900"/>
              </a:spcBef>
            </a:pP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45CB31E0-F7BB-9647-8946-B41DFB05D736}"/>
              </a:ext>
            </a:extLst>
          </p:cNvPr>
          <p:cNvSpPr/>
          <p:nvPr/>
        </p:nvSpPr>
        <p:spPr>
          <a:xfrm>
            <a:off x="1536097" y="1794148"/>
            <a:ext cx="6299300" cy="533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t" anchorCtr="0"/>
          <a:lstStyle/>
          <a:p>
            <a:pPr>
              <a:lnSpc>
                <a:spcPct val="80000"/>
              </a:lnSpc>
              <a:spcBef>
                <a:spcPts val="900"/>
              </a:spcBef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Сбор исходных данных, проверка их </a:t>
            </a:r>
            <a:r>
              <a:rPr lang="ru-RU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валидности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информационное наполнение ЦПП всеми данными.</a:t>
            </a:r>
          </a:p>
          <a:p>
            <a:pPr>
              <a:lnSpc>
                <a:spcPct val="80000"/>
              </a:lnSpc>
              <a:spcBef>
                <a:spcPts val="900"/>
              </a:spcBef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 сценарного моделирования и разработка базового прогноза потребности транспортного комплекса в кадровом обеспечении на среднесрочную и долгосрочную перспективу 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C348F3B2-D3F6-A14A-B122-C593ED4F252A}"/>
              </a:ext>
            </a:extLst>
          </p:cNvPr>
          <p:cNvSpPr/>
          <p:nvPr/>
        </p:nvSpPr>
        <p:spPr>
          <a:xfrm>
            <a:off x="1619672" y="3136624"/>
            <a:ext cx="6299300" cy="5333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t" anchorCtr="0"/>
          <a:lstStyle/>
          <a:p>
            <a:pPr>
              <a:lnSpc>
                <a:spcPct val="80000"/>
              </a:lnSpc>
              <a:spcBef>
                <a:spcPts val="900"/>
              </a:spcBef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 оптимизационного анализа и формирование плановой структуры подготовки профильных кадров для базового сценария развития транспортного комплекса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AE9C3F8B-D816-7842-BBA5-A901C7D61CA4}"/>
              </a:ext>
            </a:extLst>
          </p:cNvPr>
          <p:cNvSpPr/>
          <p:nvPr/>
        </p:nvSpPr>
        <p:spPr>
          <a:xfrm>
            <a:off x="1536097" y="4005064"/>
            <a:ext cx="6299300" cy="8214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t" anchorCtr="0"/>
          <a:lstStyle/>
          <a:p>
            <a:pPr>
              <a:lnSpc>
                <a:spcPct val="80000"/>
              </a:lnSpc>
              <a:spcBef>
                <a:spcPts val="900"/>
              </a:spcBef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Разработка концепции и комплекса мероприятий по обеспечению экономики и социальной сферы региона необходимыми кадрами (с обоснованием необходимости каждого мероприятия) </a:t>
            </a:r>
          </a:p>
          <a:p>
            <a:pPr>
              <a:lnSpc>
                <a:spcPct val="80000"/>
              </a:lnSpc>
              <a:spcBef>
                <a:spcPts val="900"/>
              </a:spcBef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 персонала Заказчика работе с ЦПП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9322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1199</Words>
  <Application>Microsoft Office PowerPoint</Application>
  <PresentationFormat>Экран (4:3)</PresentationFormat>
  <Paragraphs>176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Arial Narrow</vt:lpstr>
      <vt:lpstr>Calibri Light</vt:lpstr>
      <vt:lpstr>Cambria</vt:lpstr>
      <vt:lpstr>Tahoma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2020-11-19T09:45:27Z</dcterms:created>
  <dcterms:modified xsi:type="dcterms:W3CDTF">2021-04-22T05:48:22Z</dcterms:modified>
</cp:coreProperties>
</file>