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12"/>
  </p:notesMasterIdLst>
  <p:handoutMasterIdLst>
    <p:handoutMasterId r:id="rId13"/>
  </p:handoutMasterIdLst>
  <p:sldIdLst>
    <p:sldId id="878" r:id="rId2"/>
    <p:sldId id="1004" r:id="rId3"/>
    <p:sldId id="996" r:id="rId4"/>
    <p:sldId id="1005" r:id="rId5"/>
    <p:sldId id="998" r:id="rId6"/>
    <p:sldId id="999" r:id="rId7"/>
    <p:sldId id="1003" r:id="rId8"/>
    <p:sldId id="994" r:id="rId9"/>
    <p:sldId id="1002" r:id="rId10"/>
    <p:sldId id="1000" r:id="rId11"/>
  </p:sldIdLst>
  <p:sldSz cx="12192000" cy="6858000"/>
  <p:notesSz cx="9799638" cy="67357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4520"/>
    <a:srgbClr val="0033A0"/>
    <a:srgbClr val="2B56A4"/>
    <a:srgbClr val="FF6600"/>
    <a:srgbClr val="ACD6F2"/>
    <a:srgbClr val="69B3E7"/>
    <a:srgbClr val="92C9EE"/>
    <a:srgbClr val="FF3300"/>
    <a:srgbClr val="002060"/>
    <a:srgbClr val="005D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37" autoAdjust="0"/>
    <p:restoredTop sz="96305" autoAdjust="0"/>
  </p:normalViewPr>
  <p:slideViewPr>
    <p:cSldViewPr>
      <p:cViewPr>
        <p:scale>
          <a:sx n="117" d="100"/>
          <a:sy n="117" d="100"/>
        </p:scale>
        <p:origin x="-132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0" d="100"/>
          <a:sy n="110" d="100"/>
        </p:scale>
        <p:origin x="148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F4520"/>
            </a:solidFill>
            <a:ln w="19050">
              <a:solidFill>
                <a:srgbClr val="CF4520"/>
              </a:solidFill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rgbClr val="CF4520"/>
              </a:solidFill>
              <a:ln w="19050">
                <a:solidFill>
                  <a:srgbClr val="CF4520"/>
                </a:solidFill>
              </a:ln>
              <a:effectLst/>
              <a:sp3d contourW="25400">
                <a:contourClr>
                  <a:srgbClr val="0033A0"/>
                </a:contourClr>
              </a:sp3d>
            </c:spPr>
          </c:dPt>
          <c:dPt>
            <c:idx val="2"/>
            <c:invertIfNegative val="0"/>
            <c:bubble3D val="0"/>
            <c:spPr>
              <a:solidFill>
                <a:srgbClr val="CF4520"/>
              </a:solidFill>
              <a:ln w="19050">
                <a:solidFill>
                  <a:srgbClr val="CF4520"/>
                </a:solidFill>
              </a:ln>
              <a:effectLst/>
              <a:sp3d contourW="25400">
                <a:contourClr>
                  <a:srgbClr val="CF4520"/>
                </a:contourClr>
              </a:sp3d>
            </c:spPr>
          </c:dPt>
          <c:dLbls>
            <c:spPr>
              <a:solidFill>
                <a:schemeClr val="bg1"/>
              </a:solidFill>
              <a:ln>
                <a:solidFill>
                  <a:srgbClr val="69B3E7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</c:f>
              <c:strCache>
                <c:ptCount val="1"/>
                <c:pt idx="0">
                  <c:v> до 1 месяца</c:v>
                </c:pt>
              </c:strCache>
            </c:strRef>
          </c:cat>
          <c:val>
            <c:numRef>
              <c:f>Лист1!$B$2:$B$2</c:f>
              <c:numCache>
                <c:formatCode>0%</c:formatCode>
                <c:ptCount val="1"/>
                <c:pt idx="0">
                  <c:v>0.24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69B3E7"/>
            </a:solidFill>
            <a:ln w="19050">
              <a:solidFill>
                <a:srgbClr val="69B3E7"/>
              </a:solidFill>
            </a:ln>
            <a:effectLst/>
          </c:spPr>
          <c:invertIfNegative val="0"/>
          <c:dLbls>
            <c:delete val="1"/>
          </c:dLbls>
          <c:cat>
            <c:strRef>
              <c:f>Лист1!$A$2:$A$2</c:f>
              <c:strCache>
                <c:ptCount val="1"/>
                <c:pt idx="0">
                  <c:v> до 1 месяца</c:v>
                </c:pt>
              </c:strCache>
            </c:strRef>
          </c:cat>
          <c:val>
            <c:numRef>
              <c:f>Лист1!$C$2:$C$2</c:f>
              <c:numCache>
                <c:formatCode>0%</c:formatCode>
                <c:ptCount val="1"/>
                <c:pt idx="0">
                  <c:v>0.76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21399168"/>
        <c:axId val="121400704"/>
      </c:barChart>
      <c:catAx>
        <c:axId val="121399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400704"/>
        <c:crosses val="autoZero"/>
        <c:auto val="1"/>
        <c:lblAlgn val="ctr"/>
        <c:lblOffset val="100"/>
        <c:noMultiLvlLbl val="0"/>
      </c:catAx>
      <c:valAx>
        <c:axId val="12140070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21399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Распределение </a:t>
            </a:r>
            <a:r>
              <a:rPr lang="ru-RU" dirty="0"/>
              <a:t>вакансий по продолжительности существования</a:t>
            </a:r>
          </a:p>
        </c:rich>
      </c:tx>
      <c:layout>
        <c:manualLayout>
          <c:xMode val="edge"/>
          <c:yMode val="edge"/>
          <c:x val="0.1719676810977642"/>
          <c:y val="1.6407360746832054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вакансий по продолжительности существования</c:v>
                </c:pt>
              </c:strCache>
            </c:strRef>
          </c:tx>
          <c:dPt>
            <c:idx val="0"/>
            <c:bubble3D val="0"/>
            <c:spPr>
              <a:solidFill>
                <a:srgbClr val="69B3E7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rgbClr val="0033A0"/>
              </a:solidFill>
              <a:ln w="25400">
                <a:solidFill>
                  <a:srgbClr val="0033A0"/>
                </a:solidFill>
              </a:ln>
              <a:effectLst/>
              <a:sp3d contourW="25400">
                <a:contourClr>
                  <a:srgbClr val="0033A0"/>
                </a:contourClr>
              </a:sp3d>
            </c:spPr>
          </c:dPt>
          <c:dPt>
            <c:idx val="2"/>
            <c:bubble3D val="0"/>
            <c:spPr>
              <a:solidFill>
                <a:srgbClr val="CF4520"/>
              </a:solidFill>
              <a:ln w="25400">
                <a:solidFill>
                  <a:srgbClr val="CF4520"/>
                </a:solidFill>
              </a:ln>
              <a:effectLst/>
              <a:sp3d contourW="25400">
                <a:contourClr>
                  <a:srgbClr val="CF4520"/>
                </a:contourClr>
              </a:sp3d>
            </c:spPr>
          </c:dPt>
          <c:dLbls>
            <c:dLbl>
              <c:idx val="2"/>
              <c:layout>
                <c:manualLayout>
                  <c:x val="9.1156030088797718E-2"/>
                  <c:y val="4.975844360034336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bg1"/>
              </a:solidFill>
              <a:ln>
                <a:solidFill>
                  <a:srgbClr val="69B3E7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1">
                  <c:v> до 1 месяца</c:v>
                </c:pt>
                <c:pt idx="2">
                  <c:v> более 6 месяцев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0.55600000000000005</c:v>
                </c:pt>
                <c:pt idx="1">
                  <c:v>0.31</c:v>
                </c:pt>
                <c:pt idx="2">
                  <c:v>0.13400000000000001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F4520"/>
            </a:solidFill>
            <a:ln w="19050">
              <a:solidFill>
                <a:srgbClr val="CF4520"/>
              </a:solidFill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rgbClr val="CF4520"/>
              </a:solidFill>
              <a:ln w="19050">
                <a:solidFill>
                  <a:srgbClr val="CF4520"/>
                </a:solidFill>
              </a:ln>
              <a:effectLst/>
              <a:sp3d contourW="25400">
                <a:contourClr>
                  <a:srgbClr val="0033A0"/>
                </a:contourClr>
              </a:sp3d>
            </c:spPr>
          </c:dPt>
          <c:dPt>
            <c:idx val="2"/>
            <c:invertIfNegative val="0"/>
            <c:bubble3D val="0"/>
            <c:spPr>
              <a:solidFill>
                <a:srgbClr val="CF4520"/>
              </a:solidFill>
              <a:ln w="19050">
                <a:solidFill>
                  <a:srgbClr val="CF4520"/>
                </a:solidFill>
              </a:ln>
              <a:effectLst/>
              <a:sp3d contourW="25400">
                <a:contourClr>
                  <a:srgbClr val="CF4520"/>
                </a:contourClr>
              </a:sp3d>
            </c:spPr>
          </c:dPt>
          <c:dLbls>
            <c:spPr>
              <a:solidFill>
                <a:schemeClr val="bg1"/>
              </a:solidFill>
              <a:ln>
                <a:solidFill>
                  <a:srgbClr val="69B3E7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</c:f>
              <c:strCache>
                <c:ptCount val="1"/>
                <c:pt idx="0">
                  <c:v>более 6 месяцев</c:v>
                </c:pt>
              </c:strCache>
            </c:strRef>
          </c:cat>
          <c:val>
            <c:numRef>
              <c:f>Лист1!$B$2:$B$2</c:f>
              <c:numCache>
                <c:formatCode>0%</c:formatCode>
                <c:ptCount val="1"/>
                <c:pt idx="0">
                  <c:v>0.53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69B3E7"/>
            </a:solidFill>
            <a:ln w="19050">
              <a:solidFill>
                <a:srgbClr val="69B3E7"/>
              </a:solidFill>
            </a:ln>
            <a:effectLst/>
          </c:spPr>
          <c:invertIfNegative val="0"/>
          <c:dLbls>
            <c:delete val="1"/>
          </c:dLbls>
          <c:cat>
            <c:strRef>
              <c:f>Лист1!$A$2:$A$2</c:f>
              <c:strCache>
                <c:ptCount val="1"/>
                <c:pt idx="0">
                  <c:v>более 6 месяцев</c:v>
                </c:pt>
              </c:strCache>
            </c:strRef>
          </c:cat>
          <c:val>
            <c:numRef>
              <c:f>Лист1!$C$2:$C$2</c:f>
              <c:numCache>
                <c:formatCode>0%</c:formatCode>
                <c:ptCount val="1"/>
                <c:pt idx="0">
                  <c:v>0.47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72042112"/>
        <c:axId val="172043648"/>
      </c:barChart>
      <c:catAx>
        <c:axId val="172042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043648"/>
        <c:crosses val="autoZero"/>
        <c:auto val="1"/>
        <c:lblAlgn val="ctr"/>
        <c:lblOffset val="100"/>
        <c:noMultiLvlLbl val="0"/>
      </c:catAx>
      <c:valAx>
        <c:axId val="17204364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7204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Выдано направлений</c:v>
                </c:pt>
              </c:strCache>
            </c:strRef>
          </c:tx>
          <c:spPr>
            <a:solidFill>
              <a:srgbClr val="69B3E7"/>
            </a:solidFill>
          </c:spPr>
          <c:invertIfNegative val="0"/>
          <c:dLbls>
            <c:delete val="1"/>
          </c:dLbls>
          <c:cat>
            <c:strRef>
              <c:f>Лист1!$A$2:$A$3</c:f>
              <c:strCache>
                <c:ptCount val="2"/>
                <c:pt idx="0">
                  <c:v>январь-март 2021г.</c:v>
                </c:pt>
                <c:pt idx="1">
                  <c:v>Период с 01.04.21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Отказ от трудоустройства на первичном этапе</c:v>
                </c:pt>
              </c:strCache>
            </c:strRef>
          </c:tx>
          <c:spPr>
            <a:solidFill>
              <a:srgbClr val="0033A0"/>
            </a:solidFill>
          </c:spPr>
          <c:invertIfNegative val="0"/>
          <c:dLbls>
            <c:dLbl>
              <c:idx val="0"/>
              <c:layout>
                <c:manualLayout>
                  <c:x val="1.4601875511774389E-2"/>
                  <c:y val="-3.1947797991759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6752665341710906E-2"/>
                  <c:y val="-3.89273832044372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rgbClr val="0033A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январь-март 2021г.</c:v>
                </c:pt>
                <c:pt idx="1">
                  <c:v>Период с 01.04.21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0.76</c:v>
                </c:pt>
                <c:pt idx="1">
                  <c:v>0.3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Трудоустройство</c:v>
                </c:pt>
              </c:strCache>
            </c:strRef>
          </c:tx>
          <c:spPr>
            <a:solidFill>
              <a:srgbClr val="CF4520"/>
            </a:solidFill>
          </c:spPr>
          <c:invertIfNegative val="0"/>
          <c:dLbls>
            <c:delete val="1"/>
          </c:dLbls>
          <c:cat>
            <c:strRef>
              <c:f>Лист1!$A$2:$A$3</c:f>
              <c:strCache>
                <c:ptCount val="2"/>
                <c:pt idx="0">
                  <c:v>январь-март 2021г.</c:v>
                </c:pt>
                <c:pt idx="1">
                  <c:v>Период с 01.04.21</c:v>
                </c:pt>
              </c:strCache>
            </c:strRef>
          </c:cat>
          <c:val>
            <c:numRef>
              <c:f>Лист1!$D$2:$D$3</c:f>
              <c:numCache>
                <c:formatCode>0%</c:formatCode>
                <c:ptCount val="2"/>
                <c:pt idx="0">
                  <c:v>0</c:v>
                </c:pt>
                <c:pt idx="1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61781632"/>
        <c:axId val="161783168"/>
        <c:axId val="0"/>
      </c:bar3DChart>
      <c:catAx>
        <c:axId val="161781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61783168"/>
        <c:crosses val="autoZero"/>
        <c:auto val="1"/>
        <c:lblAlgn val="ctr"/>
        <c:lblOffset val="100"/>
        <c:noMultiLvlLbl val="0"/>
      </c:catAx>
      <c:valAx>
        <c:axId val="16178316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61781632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b="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70210897976105624"/>
          <c:y val="0.16359200117971914"/>
          <c:w val="0.29789097507684331"/>
          <c:h val="0.4657618063170039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9F9C7E-7616-43A5-809C-1FD5503CA77F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AFAB11-B421-45B5-91B9-7937AEDCDA50}">
      <dgm:prSet phldrT="[Текст]" custT="1"/>
      <dgm:spPr>
        <a:solidFill>
          <a:srgbClr val="0033A0"/>
        </a:solidFill>
      </dgm:spPr>
      <dgm:t>
        <a:bodyPr/>
        <a:lstStyle/>
        <a:p>
          <a:r>
            <a:rPr lang="ru-RU" sz="1600" smtClean="0"/>
            <a:t>Выявить  конкурентные преимущества вакансии. Подготовить рекомендации работодателю по организации информирования граждан, ищущих работу, о данных преимуществах.</a:t>
          </a:r>
          <a:endParaRPr lang="ru-RU" sz="1600" dirty="0"/>
        </a:p>
      </dgm:t>
    </dgm:pt>
    <dgm:pt modelId="{63E6FAD8-B598-473B-B047-82E08310F363}" type="parTrans" cxnId="{DE5A01C4-938C-4757-AC91-A23423208C02}">
      <dgm:prSet/>
      <dgm:spPr/>
      <dgm:t>
        <a:bodyPr/>
        <a:lstStyle/>
        <a:p>
          <a:endParaRPr lang="ru-RU"/>
        </a:p>
      </dgm:t>
    </dgm:pt>
    <dgm:pt modelId="{28A812CD-45CF-4E4F-B27B-0004A0CE7BB0}" type="sibTrans" cxnId="{DE5A01C4-938C-4757-AC91-A23423208C02}">
      <dgm:prSet/>
      <dgm:spPr/>
      <dgm:t>
        <a:bodyPr/>
        <a:lstStyle/>
        <a:p>
          <a:endParaRPr lang="ru-RU"/>
        </a:p>
      </dgm:t>
    </dgm:pt>
    <dgm:pt modelId="{857D3632-5D48-4788-8AC2-AC4A687A6B29}">
      <dgm:prSet/>
      <dgm:spPr>
        <a:solidFill>
          <a:srgbClr val="0033A0"/>
        </a:solidFill>
      </dgm:spPr>
      <dgm:t>
        <a:bodyPr/>
        <a:lstStyle/>
        <a:p>
          <a:r>
            <a:rPr lang="ru-RU" dirty="0" smtClean="0"/>
            <a:t>Выявить свойства и характеристики вакансии, снижающие привлекательность для соискателей. Подготовить рекомендации по устранению факторов, снижающих привлекательность вакансии.</a:t>
          </a:r>
          <a:endParaRPr lang="ru-RU" dirty="0"/>
        </a:p>
      </dgm:t>
    </dgm:pt>
    <dgm:pt modelId="{AB0339D8-413E-4EF7-B612-40629F79ED18}" type="parTrans" cxnId="{FEA4081D-77CC-4E6C-BD2C-D1F9FD760394}">
      <dgm:prSet/>
      <dgm:spPr/>
      <dgm:t>
        <a:bodyPr/>
        <a:lstStyle/>
        <a:p>
          <a:endParaRPr lang="ru-RU"/>
        </a:p>
      </dgm:t>
    </dgm:pt>
    <dgm:pt modelId="{534E149A-8355-45FC-9C4E-16CE8AFDEBF7}" type="sibTrans" cxnId="{FEA4081D-77CC-4E6C-BD2C-D1F9FD760394}">
      <dgm:prSet/>
      <dgm:spPr/>
      <dgm:t>
        <a:bodyPr/>
        <a:lstStyle/>
        <a:p>
          <a:endParaRPr lang="ru-RU"/>
        </a:p>
      </dgm:t>
    </dgm:pt>
    <dgm:pt modelId="{9CCA7AAC-CCDF-4BB4-9560-3A986A2CE871}">
      <dgm:prSet/>
      <dgm:spPr>
        <a:solidFill>
          <a:srgbClr val="0033A0"/>
        </a:solidFill>
      </dgm:spPr>
      <dgm:t>
        <a:bodyPr/>
        <a:lstStyle/>
        <a:p>
          <a:r>
            <a:rPr lang="ru-RU" smtClean="0"/>
            <a:t>Анализ аналогичных предложений на рынке труда. Определить уровень конкурентоспособности вакансии. Подготовить справку с рекомендациями по повышению привлекательности вакансии.</a:t>
          </a:r>
          <a:endParaRPr lang="ru-RU" dirty="0"/>
        </a:p>
      </dgm:t>
    </dgm:pt>
    <dgm:pt modelId="{F8D13011-A67E-4767-B494-528B2BCCBFED}" type="parTrans" cxnId="{EF7DB4FF-B9FD-4D99-ACE4-6F18F8D731E3}">
      <dgm:prSet/>
      <dgm:spPr/>
      <dgm:t>
        <a:bodyPr/>
        <a:lstStyle/>
        <a:p>
          <a:endParaRPr lang="ru-RU"/>
        </a:p>
      </dgm:t>
    </dgm:pt>
    <dgm:pt modelId="{904A0F66-F91D-404B-B47B-0B5EBD7008ED}" type="sibTrans" cxnId="{EF7DB4FF-B9FD-4D99-ACE4-6F18F8D731E3}">
      <dgm:prSet/>
      <dgm:spPr/>
      <dgm:t>
        <a:bodyPr/>
        <a:lstStyle/>
        <a:p>
          <a:endParaRPr lang="ru-RU"/>
        </a:p>
      </dgm:t>
    </dgm:pt>
    <dgm:pt modelId="{8A0DE9DB-87D2-4355-ACFE-D19AEA030D7B}">
      <dgm:prSet/>
      <dgm:spPr>
        <a:solidFill>
          <a:srgbClr val="0033A0"/>
        </a:solidFill>
      </dgm:spPr>
      <dgm:t>
        <a:bodyPr/>
        <a:lstStyle/>
        <a:p>
          <a:r>
            <a:rPr lang="ru-RU" dirty="0" smtClean="0"/>
            <a:t>Анализ качества описания вакансии. </a:t>
          </a:r>
          <a:r>
            <a:rPr lang="ru-RU" dirty="0" smtClean="0"/>
            <a:t>Подготовить предложения </a:t>
          </a:r>
          <a:r>
            <a:rPr lang="ru-RU" dirty="0" smtClean="0"/>
            <a:t>по улучшению заполнения структуры </a:t>
          </a:r>
          <a:r>
            <a:rPr lang="ru-RU" dirty="0" smtClean="0"/>
            <a:t>описания.</a:t>
          </a:r>
          <a:endParaRPr lang="ru-RU" dirty="0"/>
        </a:p>
      </dgm:t>
    </dgm:pt>
    <dgm:pt modelId="{33B29C9D-6043-47FE-A066-0F7BF9C153FF}" type="parTrans" cxnId="{3B7A4A62-6771-4372-A305-80B621B476CA}">
      <dgm:prSet/>
      <dgm:spPr/>
      <dgm:t>
        <a:bodyPr/>
        <a:lstStyle/>
        <a:p>
          <a:endParaRPr lang="ru-RU"/>
        </a:p>
      </dgm:t>
    </dgm:pt>
    <dgm:pt modelId="{19161F02-60DE-46F2-A0AA-3FAC1775AEB6}" type="sibTrans" cxnId="{3B7A4A62-6771-4372-A305-80B621B476CA}">
      <dgm:prSet/>
      <dgm:spPr/>
      <dgm:t>
        <a:bodyPr/>
        <a:lstStyle/>
        <a:p>
          <a:endParaRPr lang="ru-RU"/>
        </a:p>
      </dgm:t>
    </dgm:pt>
    <dgm:pt modelId="{431F6BD9-7BD2-4685-851B-A0C68D5F0E09}">
      <dgm:prSet/>
      <dgm:spPr>
        <a:solidFill>
          <a:srgbClr val="0033A0"/>
        </a:solidFill>
      </dgm:spPr>
      <dgm:t>
        <a:bodyPr/>
        <a:lstStyle/>
        <a:p>
          <a:r>
            <a:rPr lang="ru-RU" dirty="0" smtClean="0"/>
            <a:t>Подготовить рекомендации по формам и способам решения вопроса обеспечения кадрами.</a:t>
          </a:r>
          <a:endParaRPr lang="ru-RU" dirty="0"/>
        </a:p>
      </dgm:t>
    </dgm:pt>
    <dgm:pt modelId="{6CF09F93-186F-45B6-A64F-B933264766F1}" type="parTrans" cxnId="{9179B19A-61C7-40ED-85E5-F1E29E75B1B6}">
      <dgm:prSet/>
      <dgm:spPr/>
      <dgm:t>
        <a:bodyPr/>
        <a:lstStyle/>
        <a:p>
          <a:endParaRPr lang="ru-RU"/>
        </a:p>
      </dgm:t>
    </dgm:pt>
    <dgm:pt modelId="{3263C4BE-3FAA-4DA8-A084-E2BB9EB88EAE}" type="sibTrans" cxnId="{9179B19A-61C7-40ED-85E5-F1E29E75B1B6}">
      <dgm:prSet/>
      <dgm:spPr/>
      <dgm:t>
        <a:bodyPr/>
        <a:lstStyle/>
        <a:p>
          <a:endParaRPr lang="ru-RU"/>
        </a:p>
      </dgm:t>
    </dgm:pt>
    <dgm:pt modelId="{10F7EDC5-481C-4ECD-B58B-47E1AF039FF6}" type="pres">
      <dgm:prSet presAssocID="{359F9C7E-7616-43A5-809C-1FD5503CA77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2B99BDB-F31B-4FFC-8FE2-3FDA9EBC9446}" type="pres">
      <dgm:prSet presAssocID="{359F9C7E-7616-43A5-809C-1FD5503CA77F}" presName="Name1" presStyleCnt="0"/>
      <dgm:spPr/>
    </dgm:pt>
    <dgm:pt modelId="{812B9D6F-C435-4F69-8D00-AA801D02830E}" type="pres">
      <dgm:prSet presAssocID="{359F9C7E-7616-43A5-809C-1FD5503CA77F}" presName="cycle" presStyleCnt="0"/>
      <dgm:spPr/>
    </dgm:pt>
    <dgm:pt modelId="{38D2D925-5E0A-47EE-BF75-E2F45CBAD990}" type="pres">
      <dgm:prSet presAssocID="{359F9C7E-7616-43A5-809C-1FD5503CA77F}" presName="srcNode" presStyleLbl="node1" presStyleIdx="0" presStyleCnt="5"/>
      <dgm:spPr/>
    </dgm:pt>
    <dgm:pt modelId="{FC212EAF-9BE0-49BE-8A9F-96A62226CF25}" type="pres">
      <dgm:prSet presAssocID="{359F9C7E-7616-43A5-809C-1FD5503CA77F}" presName="conn" presStyleLbl="parChTrans1D2" presStyleIdx="0" presStyleCnt="1"/>
      <dgm:spPr/>
      <dgm:t>
        <a:bodyPr/>
        <a:lstStyle/>
        <a:p>
          <a:endParaRPr lang="ru-RU"/>
        </a:p>
      </dgm:t>
    </dgm:pt>
    <dgm:pt modelId="{35675B9A-69CA-40C0-AD27-C9039ACBDB88}" type="pres">
      <dgm:prSet presAssocID="{359F9C7E-7616-43A5-809C-1FD5503CA77F}" presName="extraNode" presStyleLbl="node1" presStyleIdx="0" presStyleCnt="5"/>
      <dgm:spPr/>
    </dgm:pt>
    <dgm:pt modelId="{EC71EEF5-7A62-4473-B426-6BFE8EC55782}" type="pres">
      <dgm:prSet presAssocID="{359F9C7E-7616-43A5-809C-1FD5503CA77F}" presName="dstNode" presStyleLbl="node1" presStyleIdx="0" presStyleCnt="5"/>
      <dgm:spPr/>
    </dgm:pt>
    <dgm:pt modelId="{B81BD737-E755-4172-B64A-50DAA84D70CC}" type="pres">
      <dgm:prSet presAssocID="{9EAFAB11-B421-45B5-91B9-7937AEDCDA50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705B7-548B-4E9C-B3FC-3A0B7591C9E0}" type="pres">
      <dgm:prSet presAssocID="{9EAFAB11-B421-45B5-91B9-7937AEDCDA50}" presName="accent_1" presStyleCnt="0"/>
      <dgm:spPr/>
    </dgm:pt>
    <dgm:pt modelId="{5C2FE376-E520-40A4-8432-5F74EDA74A6A}" type="pres">
      <dgm:prSet presAssocID="{9EAFAB11-B421-45B5-91B9-7937AEDCDA50}" presName="accentRepeatNode" presStyleLbl="solidFgAcc1" presStyleIdx="0" presStyleCnt="5"/>
      <dgm:spPr>
        <a:solidFill>
          <a:srgbClr val="0033A0"/>
        </a:solidFill>
      </dgm:spPr>
      <dgm:t>
        <a:bodyPr/>
        <a:lstStyle/>
        <a:p>
          <a:endParaRPr lang="ru-RU"/>
        </a:p>
      </dgm:t>
    </dgm:pt>
    <dgm:pt modelId="{78E2B0F4-FFEF-41A0-8B4E-5C76861AE30D}" type="pres">
      <dgm:prSet presAssocID="{857D3632-5D48-4788-8AC2-AC4A687A6B29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3CE4DD-01E0-410A-95A6-A4F6EE07DC96}" type="pres">
      <dgm:prSet presAssocID="{857D3632-5D48-4788-8AC2-AC4A687A6B29}" presName="accent_2" presStyleCnt="0"/>
      <dgm:spPr/>
    </dgm:pt>
    <dgm:pt modelId="{A3C85AA9-672C-4CCA-A8F0-B912DB6E34B7}" type="pres">
      <dgm:prSet presAssocID="{857D3632-5D48-4788-8AC2-AC4A687A6B29}" presName="accentRepeatNode" presStyleLbl="solidFgAcc1" presStyleIdx="1" presStyleCnt="5"/>
      <dgm:spPr>
        <a:solidFill>
          <a:srgbClr val="0033A0"/>
        </a:solidFill>
        <a:ln>
          <a:solidFill>
            <a:srgbClr val="69B3E7"/>
          </a:solidFill>
        </a:ln>
      </dgm:spPr>
      <dgm:t>
        <a:bodyPr/>
        <a:lstStyle/>
        <a:p>
          <a:endParaRPr lang="ru-RU"/>
        </a:p>
      </dgm:t>
    </dgm:pt>
    <dgm:pt modelId="{06707162-664B-4CEA-9A17-EDF74DC9D399}" type="pres">
      <dgm:prSet presAssocID="{9CCA7AAC-CCDF-4BB4-9560-3A986A2CE871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91022D-93A5-49E1-880B-D89CD107A39D}" type="pres">
      <dgm:prSet presAssocID="{9CCA7AAC-CCDF-4BB4-9560-3A986A2CE871}" presName="accent_3" presStyleCnt="0"/>
      <dgm:spPr/>
    </dgm:pt>
    <dgm:pt modelId="{78C8421F-A3F3-4952-ABBE-BBEE33C12454}" type="pres">
      <dgm:prSet presAssocID="{9CCA7AAC-CCDF-4BB4-9560-3A986A2CE871}" presName="accentRepeatNode" presStyleLbl="solidFgAcc1" presStyleIdx="2" presStyleCnt="5"/>
      <dgm:spPr>
        <a:solidFill>
          <a:srgbClr val="0033A0"/>
        </a:solidFill>
      </dgm:spPr>
      <dgm:t>
        <a:bodyPr/>
        <a:lstStyle/>
        <a:p>
          <a:endParaRPr lang="ru-RU"/>
        </a:p>
      </dgm:t>
    </dgm:pt>
    <dgm:pt modelId="{E2F0AC70-4380-4E18-BFDA-9352B28BF90D}" type="pres">
      <dgm:prSet presAssocID="{8A0DE9DB-87D2-4355-ACFE-D19AEA030D7B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A46AE0-B508-4F96-A17A-CC0529F5D3B3}" type="pres">
      <dgm:prSet presAssocID="{8A0DE9DB-87D2-4355-ACFE-D19AEA030D7B}" presName="accent_4" presStyleCnt="0"/>
      <dgm:spPr/>
    </dgm:pt>
    <dgm:pt modelId="{78A53CCA-2E63-4C28-B226-7A0B62921BE3}" type="pres">
      <dgm:prSet presAssocID="{8A0DE9DB-87D2-4355-ACFE-D19AEA030D7B}" presName="accentRepeatNode" presStyleLbl="solidFgAcc1" presStyleIdx="3" presStyleCnt="5"/>
      <dgm:spPr>
        <a:solidFill>
          <a:srgbClr val="0033A0"/>
        </a:solidFill>
      </dgm:spPr>
      <dgm:t>
        <a:bodyPr/>
        <a:lstStyle/>
        <a:p>
          <a:endParaRPr lang="ru-RU"/>
        </a:p>
      </dgm:t>
    </dgm:pt>
    <dgm:pt modelId="{913D92B8-D60E-4760-876C-A4A8C36051C4}" type="pres">
      <dgm:prSet presAssocID="{431F6BD9-7BD2-4685-851B-A0C68D5F0E09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778A6F-B789-4130-A142-561480F10CFB}" type="pres">
      <dgm:prSet presAssocID="{431F6BD9-7BD2-4685-851B-A0C68D5F0E09}" presName="accent_5" presStyleCnt="0"/>
      <dgm:spPr/>
    </dgm:pt>
    <dgm:pt modelId="{319A8FAF-6818-4F85-80F5-CDEC2ED3D96F}" type="pres">
      <dgm:prSet presAssocID="{431F6BD9-7BD2-4685-851B-A0C68D5F0E09}" presName="accentRepeatNode" presStyleLbl="solidFgAcc1" presStyleIdx="4" presStyleCnt="5"/>
      <dgm:spPr>
        <a:solidFill>
          <a:srgbClr val="0033A0"/>
        </a:solidFill>
      </dgm:spPr>
      <dgm:t>
        <a:bodyPr/>
        <a:lstStyle/>
        <a:p>
          <a:endParaRPr lang="ru-RU"/>
        </a:p>
      </dgm:t>
    </dgm:pt>
  </dgm:ptLst>
  <dgm:cxnLst>
    <dgm:cxn modelId="{78AD06C3-E734-4178-902E-11C050E99191}" type="presOf" srcId="{9CCA7AAC-CCDF-4BB4-9560-3A986A2CE871}" destId="{06707162-664B-4CEA-9A17-EDF74DC9D399}" srcOrd="0" destOrd="0" presId="urn:microsoft.com/office/officeart/2008/layout/VerticalCurvedList"/>
    <dgm:cxn modelId="{406D3F21-703C-41AA-91B7-1919547E7DB3}" type="presOf" srcId="{8A0DE9DB-87D2-4355-ACFE-D19AEA030D7B}" destId="{E2F0AC70-4380-4E18-BFDA-9352B28BF90D}" srcOrd="0" destOrd="0" presId="urn:microsoft.com/office/officeart/2008/layout/VerticalCurvedList"/>
    <dgm:cxn modelId="{3B7A4A62-6771-4372-A305-80B621B476CA}" srcId="{359F9C7E-7616-43A5-809C-1FD5503CA77F}" destId="{8A0DE9DB-87D2-4355-ACFE-D19AEA030D7B}" srcOrd="3" destOrd="0" parTransId="{33B29C9D-6043-47FE-A066-0F7BF9C153FF}" sibTransId="{19161F02-60DE-46F2-A0AA-3FAC1775AEB6}"/>
    <dgm:cxn modelId="{FEA4081D-77CC-4E6C-BD2C-D1F9FD760394}" srcId="{359F9C7E-7616-43A5-809C-1FD5503CA77F}" destId="{857D3632-5D48-4788-8AC2-AC4A687A6B29}" srcOrd="1" destOrd="0" parTransId="{AB0339D8-413E-4EF7-B612-40629F79ED18}" sibTransId="{534E149A-8355-45FC-9C4E-16CE8AFDEBF7}"/>
    <dgm:cxn modelId="{5C2755FB-E6C9-4474-9ACC-6486EC79E69E}" type="presOf" srcId="{857D3632-5D48-4788-8AC2-AC4A687A6B29}" destId="{78E2B0F4-FFEF-41A0-8B4E-5C76861AE30D}" srcOrd="0" destOrd="0" presId="urn:microsoft.com/office/officeart/2008/layout/VerticalCurvedList"/>
    <dgm:cxn modelId="{4085493D-BD1A-4E42-A214-DA929B8F2977}" type="presOf" srcId="{359F9C7E-7616-43A5-809C-1FD5503CA77F}" destId="{10F7EDC5-481C-4ECD-B58B-47E1AF039FF6}" srcOrd="0" destOrd="0" presId="urn:microsoft.com/office/officeart/2008/layout/VerticalCurvedList"/>
    <dgm:cxn modelId="{DE5A01C4-938C-4757-AC91-A23423208C02}" srcId="{359F9C7E-7616-43A5-809C-1FD5503CA77F}" destId="{9EAFAB11-B421-45B5-91B9-7937AEDCDA50}" srcOrd="0" destOrd="0" parTransId="{63E6FAD8-B598-473B-B047-82E08310F363}" sibTransId="{28A812CD-45CF-4E4F-B27B-0004A0CE7BB0}"/>
    <dgm:cxn modelId="{9179B19A-61C7-40ED-85E5-F1E29E75B1B6}" srcId="{359F9C7E-7616-43A5-809C-1FD5503CA77F}" destId="{431F6BD9-7BD2-4685-851B-A0C68D5F0E09}" srcOrd="4" destOrd="0" parTransId="{6CF09F93-186F-45B6-A64F-B933264766F1}" sibTransId="{3263C4BE-3FAA-4DA8-A084-E2BB9EB88EAE}"/>
    <dgm:cxn modelId="{B9038329-279C-4CA7-B633-5DA89F61755A}" type="presOf" srcId="{431F6BD9-7BD2-4685-851B-A0C68D5F0E09}" destId="{913D92B8-D60E-4760-876C-A4A8C36051C4}" srcOrd="0" destOrd="0" presId="urn:microsoft.com/office/officeart/2008/layout/VerticalCurvedList"/>
    <dgm:cxn modelId="{EF7DB4FF-B9FD-4D99-ACE4-6F18F8D731E3}" srcId="{359F9C7E-7616-43A5-809C-1FD5503CA77F}" destId="{9CCA7AAC-CCDF-4BB4-9560-3A986A2CE871}" srcOrd="2" destOrd="0" parTransId="{F8D13011-A67E-4767-B494-528B2BCCBFED}" sibTransId="{904A0F66-F91D-404B-B47B-0B5EBD7008ED}"/>
    <dgm:cxn modelId="{3C7E0DAB-7A65-496C-8408-7A6AEF70C58B}" type="presOf" srcId="{9EAFAB11-B421-45B5-91B9-7937AEDCDA50}" destId="{B81BD737-E755-4172-B64A-50DAA84D70CC}" srcOrd="0" destOrd="0" presId="urn:microsoft.com/office/officeart/2008/layout/VerticalCurvedList"/>
    <dgm:cxn modelId="{3D19308B-5440-490B-9D35-5367527E419A}" type="presOf" srcId="{28A812CD-45CF-4E4F-B27B-0004A0CE7BB0}" destId="{FC212EAF-9BE0-49BE-8A9F-96A62226CF25}" srcOrd="0" destOrd="0" presId="urn:microsoft.com/office/officeart/2008/layout/VerticalCurvedList"/>
    <dgm:cxn modelId="{AEC946C0-FFAF-4563-ADF9-D8E83E524E58}" type="presParOf" srcId="{10F7EDC5-481C-4ECD-B58B-47E1AF039FF6}" destId="{32B99BDB-F31B-4FFC-8FE2-3FDA9EBC9446}" srcOrd="0" destOrd="0" presId="urn:microsoft.com/office/officeart/2008/layout/VerticalCurvedList"/>
    <dgm:cxn modelId="{B8981DB7-E5C3-46AF-9265-0CCF5BCA5164}" type="presParOf" srcId="{32B99BDB-F31B-4FFC-8FE2-3FDA9EBC9446}" destId="{812B9D6F-C435-4F69-8D00-AA801D02830E}" srcOrd="0" destOrd="0" presId="urn:microsoft.com/office/officeart/2008/layout/VerticalCurvedList"/>
    <dgm:cxn modelId="{A997F9DB-CDAC-4F1C-B175-AB8FBDFD7D16}" type="presParOf" srcId="{812B9D6F-C435-4F69-8D00-AA801D02830E}" destId="{38D2D925-5E0A-47EE-BF75-E2F45CBAD990}" srcOrd="0" destOrd="0" presId="urn:microsoft.com/office/officeart/2008/layout/VerticalCurvedList"/>
    <dgm:cxn modelId="{5E11DA68-3D65-46F0-9C70-506D2B1ABD4F}" type="presParOf" srcId="{812B9D6F-C435-4F69-8D00-AA801D02830E}" destId="{FC212EAF-9BE0-49BE-8A9F-96A62226CF25}" srcOrd="1" destOrd="0" presId="urn:microsoft.com/office/officeart/2008/layout/VerticalCurvedList"/>
    <dgm:cxn modelId="{A5434BA0-DDD5-4CA5-B823-2D6EBF8B8230}" type="presParOf" srcId="{812B9D6F-C435-4F69-8D00-AA801D02830E}" destId="{35675B9A-69CA-40C0-AD27-C9039ACBDB88}" srcOrd="2" destOrd="0" presId="urn:microsoft.com/office/officeart/2008/layout/VerticalCurvedList"/>
    <dgm:cxn modelId="{71FE1123-52A3-44D7-9645-A82DF0C3B371}" type="presParOf" srcId="{812B9D6F-C435-4F69-8D00-AA801D02830E}" destId="{EC71EEF5-7A62-4473-B426-6BFE8EC55782}" srcOrd="3" destOrd="0" presId="urn:microsoft.com/office/officeart/2008/layout/VerticalCurvedList"/>
    <dgm:cxn modelId="{F4F6BACF-B3A5-4D2E-9550-55AFADA27032}" type="presParOf" srcId="{32B99BDB-F31B-4FFC-8FE2-3FDA9EBC9446}" destId="{B81BD737-E755-4172-B64A-50DAA84D70CC}" srcOrd="1" destOrd="0" presId="urn:microsoft.com/office/officeart/2008/layout/VerticalCurvedList"/>
    <dgm:cxn modelId="{0A9E72ED-FA65-4EBA-A818-EE401CCFE93D}" type="presParOf" srcId="{32B99BDB-F31B-4FFC-8FE2-3FDA9EBC9446}" destId="{EE9705B7-548B-4E9C-B3FC-3A0B7591C9E0}" srcOrd="2" destOrd="0" presId="urn:microsoft.com/office/officeart/2008/layout/VerticalCurvedList"/>
    <dgm:cxn modelId="{FE5DB4B9-5F0F-4448-B1BF-42E706864ECB}" type="presParOf" srcId="{EE9705B7-548B-4E9C-B3FC-3A0B7591C9E0}" destId="{5C2FE376-E520-40A4-8432-5F74EDA74A6A}" srcOrd="0" destOrd="0" presId="urn:microsoft.com/office/officeart/2008/layout/VerticalCurvedList"/>
    <dgm:cxn modelId="{20BEB794-3411-4E7C-844D-E860FEE373CC}" type="presParOf" srcId="{32B99BDB-F31B-4FFC-8FE2-3FDA9EBC9446}" destId="{78E2B0F4-FFEF-41A0-8B4E-5C76861AE30D}" srcOrd="3" destOrd="0" presId="urn:microsoft.com/office/officeart/2008/layout/VerticalCurvedList"/>
    <dgm:cxn modelId="{A154AE8D-0C3A-409D-B406-81C753099FCC}" type="presParOf" srcId="{32B99BDB-F31B-4FFC-8FE2-3FDA9EBC9446}" destId="{903CE4DD-01E0-410A-95A6-A4F6EE07DC96}" srcOrd="4" destOrd="0" presId="urn:microsoft.com/office/officeart/2008/layout/VerticalCurvedList"/>
    <dgm:cxn modelId="{1CDC64AC-00ED-45B2-96CB-AA070546B0B6}" type="presParOf" srcId="{903CE4DD-01E0-410A-95A6-A4F6EE07DC96}" destId="{A3C85AA9-672C-4CCA-A8F0-B912DB6E34B7}" srcOrd="0" destOrd="0" presId="urn:microsoft.com/office/officeart/2008/layout/VerticalCurvedList"/>
    <dgm:cxn modelId="{1D7B35F9-0DF1-4EDB-929D-A2F7F37C1D15}" type="presParOf" srcId="{32B99BDB-F31B-4FFC-8FE2-3FDA9EBC9446}" destId="{06707162-664B-4CEA-9A17-EDF74DC9D399}" srcOrd="5" destOrd="0" presId="urn:microsoft.com/office/officeart/2008/layout/VerticalCurvedList"/>
    <dgm:cxn modelId="{24EA81A3-AD3D-48A0-A1B1-74A3F84E1EE1}" type="presParOf" srcId="{32B99BDB-F31B-4FFC-8FE2-3FDA9EBC9446}" destId="{8D91022D-93A5-49E1-880B-D89CD107A39D}" srcOrd="6" destOrd="0" presId="urn:microsoft.com/office/officeart/2008/layout/VerticalCurvedList"/>
    <dgm:cxn modelId="{8751FADF-7162-4F4B-8F02-E3F9FF0BB82E}" type="presParOf" srcId="{8D91022D-93A5-49E1-880B-D89CD107A39D}" destId="{78C8421F-A3F3-4952-ABBE-BBEE33C12454}" srcOrd="0" destOrd="0" presId="urn:microsoft.com/office/officeart/2008/layout/VerticalCurvedList"/>
    <dgm:cxn modelId="{5DD743A2-4C29-4E27-BEE4-284717491A97}" type="presParOf" srcId="{32B99BDB-F31B-4FFC-8FE2-3FDA9EBC9446}" destId="{E2F0AC70-4380-4E18-BFDA-9352B28BF90D}" srcOrd="7" destOrd="0" presId="urn:microsoft.com/office/officeart/2008/layout/VerticalCurvedList"/>
    <dgm:cxn modelId="{1E25B8B0-43C1-4453-9930-F8085617F920}" type="presParOf" srcId="{32B99BDB-F31B-4FFC-8FE2-3FDA9EBC9446}" destId="{76A46AE0-B508-4F96-A17A-CC0529F5D3B3}" srcOrd="8" destOrd="0" presId="urn:microsoft.com/office/officeart/2008/layout/VerticalCurvedList"/>
    <dgm:cxn modelId="{B8C3406F-0229-4C0C-908D-19DB59E52AAF}" type="presParOf" srcId="{76A46AE0-B508-4F96-A17A-CC0529F5D3B3}" destId="{78A53CCA-2E63-4C28-B226-7A0B62921BE3}" srcOrd="0" destOrd="0" presId="urn:microsoft.com/office/officeart/2008/layout/VerticalCurvedList"/>
    <dgm:cxn modelId="{C1758C93-3025-4E99-BE73-B8925DC68DC0}" type="presParOf" srcId="{32B99BDB-F31B-4FFC-8FE2-3FDA9EBC9446}" destId="{913D92B8-D60E-4760-876C-A4A8C36051C4}" srcOrd="9" destOrd="0" presId="urn:microsoft.com/office/officeart/2008/layout/VerticalCurvedList"/>
    <dgm:cxn modelId="{1A1D370C-5475-46C1-9F81-F16E2A6C83D6}" type="presParOf" srcId="{32B99BDB-F31B-4FFC-8FE2-3FDA9EBC9446}" destId="{F1778A6F-B789-4130-A142-561480F10CFB}" srcOrd="10" destOrd="0" presId="urn:microsoft.com/office/officeart/2008/layout/VerticalCurvedList"/>
    <dgm:cxn modelId="{1F4F1886-F9D6-4560-8471-D92AF2A39DC3}" type="presParOf" srcId="{F1778A6F-B789-4130-A142-561480F10CFB}" destId="{319A8FAF-6818-4F85-80F5-CDEC2ED3D96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46A6C0-56BF-49EE-AA0E-8862CD3E6A5D}" type="doc">
      <dgm:prSet loTypeId="urn:microsoft.com/office/officeart/2005/8/layout/chevron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94CEDC-5708-43B7-84DB-31F2D42407A1}">
      <dgm:prSet phldrT="[Текст]" custT="1"/>
      <dgm:spPr>
        <a:solidFill>
          <a:srgbClr val="CF4520"/>
        </a:solidFill>
      </dgm:spPr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ЦЕЛЬ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B1245E-5BFE-4867-8252-27ECF814026B}" type="parTrans" cxnId="{A305B76D-42D5-4840-8F02-CF1E62F7E4FA}">
      <dgm:prSet/>
      <dgm:spPr/>
      <dgm:t>
        <a:bodyPr/>
        <a:lstStyle/>
        <a:p>
          <a:endParaRPr lang="ru-RU"/>
        </a:p>
      </dgm:t>
    </dgm:pt>
    <dgm:pt modelId="{26BA4238-46E0-4A06-8BE2-F09B1B6090F4}" type="sibTrans" cxnId="{A305B76D-42D5-4840-8F02-CF1E62F7E4FA}">
      <dgm:prSet/>
      <dgm:spPr/>
      <dgm:t>
        <a:bodyPr/>
        <a:lstStyle/>
        <a:p>
          <a:endParaRPr lang="ru-RU"/>
        </a:p>
      </dgm:t>
    </dgm:pt>
    <dgm:pt modelId="{A7668261-AD84-4D5F-9A44-A5EE0B23B7BD}">
      <dgm:prSet phldrT="[Текст]" custT="1"/>
      <dgm:spPr>
        <a:ln>
          <a:noFill/>
        </a:ln>
      </dgm:spPr>
      <dgm:t>
        <a:bodyPr/>
        <a:lstStyle/>
        <a:p>
          <a:r>
            <a:rPr lang="ru-RU" sz="1600" b="1" i="1" dirty="0" smtClean="0">
              <a:solidFill>
                <a:srgbClr val="FF6600"/>
              </a:solidFill>
            </a:rPr>
            <a:t>Дать рекомендации работодателю, заявившему о потребности в работниках по указанной вакансии, выполнение которых позволит удовлетворить потребности работодателя в кадрах в минимальные сроки и с максимальным качеством</a:t>
          </a:r>
          <a:r>
            <a:rPr lang="ru-RU" sz="2000" b="1" dirty="0" smtClean="0">
              <a:solidFill>
                <a:srgbClr val="0033A0"/>
              </a:solidFill>
            </a:rPr>
            <a:t>.</a:t>
          </a:r>
          <a:endParaRPr lang="ru-RU" sz="2000" b="1" dirty="0">
            <a:solidFill>
              <a:srgbClr val="0033A0"/>
            </a:solidFill>
          </a:endParaRPr>
        </a:p>
      </dgm:t>
    </dgm:pt>
    <dgm:pt modelId="{E25155B9-BCBD-4C79-8D33-F0F40FCEEC16}" type="sibTrans" cxnId="{8EEC7E08-BA81-420D-8088-9B8D6A09D5C4}">
      <dgm:prSet/>
      <dgm:spPr/>
      <dgm:t>
        <a:bodyPr/>
        <a:lstStyle/>
        <a:p>
          <a:endParaRPr lang="ru-RU"/>
        </a:p>
      </dgm:t>
    </dgm:pt>
    <dgm:pt modelId="{ECA4B849-230C-4E8C-A58C-97E60F6C1CEF}" type="parTrans" cxnId="{8EEC7E08-BA81-420D-8088-9B8D6A09D5C4}">
      <dgm:prSet/>
      <dgm:spPr/>
      <dgm:t>
        <a:bodyPr/>
        <a:lstStyle/>
        <a:p>
          <a:endParaRPr lang="ru-RU"/>
        </a:p>
      </dgm:t>
    </dgm:pt>
    <dgm:pt modelId="{985898EC-5A58-440B-84AC-159094E685E0}" type="pres">
      <dgm:prSet presAssocID="{8A46A6C0-56BF-49EE-AA0E-8862CD3E6A5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EB03D5-3DEA-424D-9F4C-4435A07E0F7A}" type="pres">
      <dgm:prSet presAssocID="{D794CEDC-5708-43B7-84DB-31F2D42407A1}" presName="composite" presStyleCnt="0"/>
      <dgm:spPr/>
    </dgm:pt>
    <dgm:pt modelId="{4A0AD347-9558-4D9E-9734-5ED7BDC057AA}" type="pres">
      <dgm:prSet presAssocID="{D794CEDC-5708-43B7-84DB-31F2D42407A1}" presName="parentText" presStyleLbl="alignNode1" presStyleIdx="0" presStyleCnt="1" custAng="16200000" custScaleX="81711" custScaleY="76080" custLinFactNeighborX="8881" custLinFactNeighborY="-964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3E4FF6-A638-48CE-87D2-C55E8E62EF57}" type="pres">
      <dgm:prSet presAssocID="{D794CEDC-5708-43B7-84DB-31F2D42407A1}" presName="descendantText" presStyleLbl="alignAcc1" presStyleIdx="0" presStyleCnt="1" custScaleX="935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A967DF-893B-49FE-AA25-C90E5603AE70}" type="presOf" srcId="{8A46A6C0-56BF-49EE-AA0E-8862CD3E6A5D}" destId="{985898EC-5A58-440B-84AC-159094E685E0}" srcOrd="0" destOrd="0" presId="urn:microsoft.com/office/officeart/2005/8/layout/chevron2"/>
    <dgm:cxn modelId="{590F49E4-53F8-4199-BC84-1B11BDD0CCC4}" type="presOf" srcId="{D794CEDC-5708-43B7-84DB-31F2D42407A1}" destId="{4A0AD347-9558-4D9E-9734-5ED7BDC057AA}" srcOrd="0" destOrd="0" presId="urn:microsoft.com/office/officeart/2005/8/layout/chevron2"/>
    <dgm:cxn modelId="{20ED407A-0AC0-4634-8820-A0FBFCF1D7AF}" type="presOf" srcId="{A7668261-AD84-4D5F-9A44-A5EE0B23B7BD}" destId="{6E3E4FF6-A638-48CE-87D2-C55E8E62EF57}" srcOrd="0" destOrd="0" presId="urn:microsoft.com/office/officeart/2005/8/layout/chevron2"/>
    <dgm:cxn modelId="{8EEC7E08-BA81-420D-8088-9B8D6A09D5C4}" srcId="{D794CEDC-5708-43B7-84DB-31F2D42407A1}" destId="{A7668261-AD84-4D5F-9A44-A5EE0B23B7BD}" srcOrd="0" destOrd="0" parTransId="{ECA4B849-230C-4E8C-A58C-97E60F6C1CEF}" sibTransId="{E25155B9-BCBD-4C79-8D33-F0F40FCEEC16}"/>
    <dgm:cxn modelId="{A305B76D-42D5-4840-8F02-CF1E62F7E4FA}" srcId="{8A46A6C0-56BF-49EE-AA0E-8862CD3E6A5D}" destId="{D794CEDC-5708-43B7-84DB-31F2D42407A1}" srcOrd="0" destOrd="0" parTransId="{3AB1245E-5BFE-4867-8252-27ECF814026B}" sibTransId="{26BA4238-46E0-4A06-8BE2-F09B1B6090F4}"/>
    <dgm:cxn modelId="{F0BCEAD2-CD8E-4C53-BAC8-2EB45C035973}" type="presParOf" srcId="{985898EC-5A58-440B-84AC-159094E685E0}" destId="{C5EB03D5-3DEA-424D-9F4C-4435A07E0F7A}" srcOrd="0" destOrd="0" presId="urn:microsoft.com/office/officeart/2005/8/layout/chevron2"/>
    <dgm:cxn modelId="{2FB21C72-B5A3-40EC-9E02-B7954C81845D}" type="presParOf" srcId="{C5EB03D5-3DEA-424D-9F4C-4435A07E0F7A}" destId="{4A0AD347-9558-4D9E-9734-5ED7BDC057AA}" srcOrd="0" destOrd="0" presId="urn:microsoft.com/office/officeart/2005/8/layout/chevron2"/>
    <dgm:cxn modelId="{C546413B-8E3F-41EC-A522-40357DCDB025}" type="presParOf" srcId="{C5EB03D5-3DEA-424D-9F4C-4435A07E0F7A}" destId="{6E3E4FF6-A638-48CE-87D2-C55E8E62EF5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B57F19-CFB6-4D55-BB57-C56621E1926D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820ABB97-284F-4F7D-8F4E-AF508EA77723}">
      <dgm:prSet phldrT="[Текст]" custT="1"/>
      <dgm:spPr>
        <a:ln>
          <a:solidFill>
            <a:srgbClr val="0033A0"/>
          </a:solidFill>
        </a:ln>
      </dgm:spPr>
      <dgm:t>
        <a:bodyPr/>
        <a:lstStyle/>
        <a:p>
          <a:pPr algn="l"/>
          <a:r>
            <a:rPr lang="ru-RU" sz="1700" b="1" dirty="0" smtClean="0">
              <a:solidFill>
                <a:srgbClr val="0033A0"/>
              </a:solidFill>
            </a:rPr>
            <a:t>Размер заработной платы</a:t>
          </a:r>
          <a:endParaRPr lang="ru-RU" sz="1700" b="1" dirty="0">
            <a:solidFill>
              <a:srgbClr val="0033A0"/>
            </a:solidFill>
          </a:endParaRPr>
        </a:p>
      </dgm:t>
    </dgm:pt>
    <dgm:pt modelId="{96EE2D38-C12C-42BB-BF6A-EC77DBEAF329}" type="parTrans" cxnId="{617FB977-0AAD-4F22-B87E-3801F0C198C7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34705F39-CC71-4F51-9625-F6E48028E6C4}" type="sibTrans" cxnId="{617FB977-0AAD-4F22-B87E-3801F0C198C7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E212F37D-E6F4-4C73-B401-18FB6516DB6D}">
      <dgm:prSet custT="1"/>
      <dgm:spPr>
        <a:ln>
          <a:solidFill>
            <a:srgbClr val="69B3E7"/>
          </a:solidFill>
        </a:ln>
      </dgm:spPr>
      <dgm:t>
        <a:bodyPr/>
        <a:lstStyle/>
        <a:p>
          <a:pPr algn="l"/>
          <a:r>
            <a:rPr lang="ru-RU" sz="1700" b="1" dirty="0" smtClean="0">
              <a:solidFill>
                <a:srgbClr val="0033A0"/>
              </a:solidFill>
            </a:rPr>
            <a:t>Форма оплаты труда, периодичность и регулярность ее выплаты</a:t>
          </a:r>
          <a:endParaRPr lang="ru-RU" sz="1700" b="1" dirty="0">
            <a:solidFill>
              <a:srgbClr val="0033A0"/>
            </a:solidFill>
          </a:endParaRPr>
        </a:p>
      </dgm:t>
    </dgm:pt>
    <dgm:pt modelId="{B6A4A30C-0EE1-48D5-90AF-58478B927C75}" type="parTrans" cxnId="{A733353F-FF59-443F-AC6C-7A623352C038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A6904A9D-B976-4717-8F0F-27037F4C096F}" type="sibTrans" cxnId="{A733353F-FF59-443F-AC6C-7A623352C038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032026B8-F5A2-4C00-876F-C24BD77C9D89}">
      <dgm:prSet custT="1"/>
      <dgm:spPr>
        <a:ln>
          <a:solidFill>
            <a:srgbClr val="CF4520"/>
          </a:solidFill>
        </a:ln>
      </dgm:spPr>
      <dgm:t>
        <a:bodyPr/>
        <a:lstStyle/>
        <a:p>
          <a:pPr algn="l"/>
          <a:r>
            <a:rPr lang="ru-RU" sz="1700" b="1" dirty="0" smtClean="0">
              <a:solidFill>
                <a:srgbClr val="0033A0"/>
              </a:solidFill>
            </a:rPr>
            <a:t>Режим работы, наличие командировок, переработок, ночных смен и т.д.</a:t>
          </a:r>
          <a:endParaRPr lang="ru-RU" sz="1700" b="1" dirty="0">
            <a:solidFill>
              <a:srgbClr val="0033A0"/>
            </a:solidFill>
          </a:endParaRPr>
        </a:p>
      </dgm:t>
    </dgm:pt>
    <dgm:pt modelId="{72CBE12E-BE2F-4CD6-934D-EB53F17AFB09}" type="parTrans" cxnId="{21383CBD-5DC2-447F-9C33-638124FF4CE6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C9993293-917D-4610-ABCE-ADDB20B01545}" type="sibTrans" cxnId="{21383CBD-5DC2-447F-9C33-638124FF4CE6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96E4C98A-1E9D-49EB-9CB7-3C298D22A183}">
      <dgm:prSet custT="1"/>
      <dgm:spPr>
        <a:ln>
          <a:solidFill>
            <a:srgbClr val="0033A0"/>
          </a:solidFill>
        </a:ln>
      </dgm:spPr>
      <dgm:t>
        <a:bodyPr/>
        <a:lstStyle/>
        <a:p>
          <a:pPr algn="l"/>
          <a:r>
            <a:rPr lang="ru-RU" sz="1700" b="1" dirty="0" smtClean="0">
              <a:solidFill>
                <a:srgbClr val="0033A0"/>
              </a:solidFill>
            </a:rPr>
            <a:t>Наличие</a:t>
          </a:r>
          <a:r>
            <a:rPr lang="ru-RU" sz="1700" b="1" baseline="0" dirty="0" smtClean="0">
              <a:solidFill>
                <a:srgbClr val="0033A0"/>
              </a:solidFill>
            </a:rPr>
            <a:t> социальных гарантий</a:t>
          </a:r>
          <a:endParaRPr lang="ru-RU" sz="1700" b="1" dirty="0">
            <a:solidFill>
              <a:srgbClr val="0033A0"/>
            </a:solidFill>
          </a:endParaRPr>
        </a:p>
      </dgm:t>
    </dgm:pt>
    <dgm:pt modelId="{9A610EF6-5FBD-4583-9C25-C226EB737C82}" type="parTrans" cxnId="{B80DFF46-3AE3-49B7-A2E0-4D0C2BEF2D5B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9D0936F3-CD1F-480D-9353-DCF26E7C99D0}" type="sibTrans" cxnId="{B80DFF46-3AE3-49B7-A2E0-4D0C2BEF2D5B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E97CD03A-D626-431F-A4EA-2BE6BECAED9E}">
      <dgm:prSet custT="1"/>
      <dgm:spPr>
        <a:ln>
          <a:solidFill>
            <a:srgbClr val="69B3E7"/>
          </a:solidFill>
        </a:ln>
      </dgm:spPr>
      <dgm:t>
        <a:bodyPr/>
        <a:lstStyle/>
        <a:p>
          <a:pPr algn="l"/>
          <a:r>
            <a:rPr lang="ru-RU" sz="1700" b="1" dirty="0" smtClean="0">
              <a:solidFill>
                <a:srgbClr val="0033A0"/>
              </a:solidFill>
            </a:rPr>
            <a:t>Соответствие рабочего места требованиям охраны труда и санитарным нормам</a:t>
          </a:r>
          <a:endParaRPr lang="ru-RU" sz="1700" b="1" dirty="0">
            <a:solidFill>
              <a:srgbClr val="0033A0"/>
            </a:solidFill>
          </a:endParaRPr>
        </a:p>
      </dgm:t>
    </dgm:pt>
    <dgm:pt modelId="{88230305-DF4F-49C6-B7A6-F421658CEF6F}" type="parTrans" cxnId="{08081D4E-6CC9-43DA-B5D0-C61935A63025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2776628C-FC2D-4F5F-A103-152AD77CC730}" type="sibTrans" cxnId="{08081D4E-6CC9-43DA-B5D0-C61935A63025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9AD47818-74A9-40A6-BEC3-6DFA851919F5}">
      <dgm:prSet custT="1"/>
      <dgm:spPr>
        <a:ln>
          <a:solidFill>
            <a:srgbClr val="CF4520"/>
          </a:solidFill>
        </a:ln>
      </dgm:spPr>
      <dgm:t>
        <a:bodyPr/>
        <a:lstStyle/>
        <a:p>
          <a:pPr algn="l"/>
          <a:r>
            <a:rPr lang="ru-RU" sz="1700" b="1" dirty="0" smtClean="0">
              <a:solidFill>
                <a:srgbClr val="0033A0"/>
              </a:solidFill>
            </a:rPr>
            <a:t>Транспортная</a:t>
          </a:r>
          <a:r>
            <a:rPr lang="ru-RU" sz="1700" b="1" baseline="0" dirty="0" smtClean="0">
              <a:solidFill>
                <a:srgbClr val="0033A0"/>
              </a:solidFill>
            </a:rPr>
            <a:t> доступность рабочего места, наличие служебного транспорта, компенсация проезда </a:t>
          </a:r>
          <a:endParaRPr lang="ru-RU" sz="1700" b="1" dirty="0">
            <a:solidFill>
              <a:srgbClr val="0033A0"/>
            </a:solidFill>
          </a:endParaRPr>
        </a:p>
      </dgm:t>
    </dgm:pt>
    <dgm:pt modelId="{D6935629-1411-450C-A1F1-C1F784C2501F}" type="parTrans" cxnId="{EC120900-71C5-4300-AFF5-5E4DDA918089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F48A3551-7343-4987-9C32-2D4527E9BF54}" type="sibTrans" cxnId="{EC120900-71C5-4300-AFF5-5E4DDA918089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5D201888-114A-4954-A134-A72947DFD72E}">
      <dgm:prSet custT="1"/>
      <dgm:spPr>
        <a:ln>
          <a:solidFill>
            <a:srgbClr val="0033A0"/>
          </a:solidFill>
        </a:ln>
      </dgm:spPr>
      <dgm:t>
        <a:bodyPr/>
        <a:lstStyle/>
        <a:p>
          <a:pPr algn="l"/>
          <a:r>
            <a:rPr lang="ru-RU" sz="1700" b="1" dirty="0" smtClean="0">
              <a:solidFill>
                <a:srgbClr val="0033A0"/>
              </a:solidFill>
            </a:rPr>
            <a:t>Наличие перспектив карьерного и профессионального развития работников, наличие внутрифирменного обучения</a:t>
          </a:r>
          <a:endParaRPr lang="ru-RU" sz="1700" b="1" dirty="0">
            <a:solidFill>
              <a:srgbClr val="0033A0"/>
            </a:solidFill>
          </a:endParaRPr>
        </a:p>
      </dgm:t>
    </dgm:pt>
    <dgm:pt modelId="{B77CD6C1-B3C9-48AF-8116-270B87EDBE3D}" type="parTrans" cxnId="{8CE57E2F-A0EA-44E5-ABF7-08A14C031A8F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3EAC254E-C12C-457F-96AB-DAF3DFD01464}" type="sibTrans" cxnId="{8CE57E2F-A0EA-44E5-ABF7-08A14C031A8F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E513FACB-E9F2-43FB-8854-35A18B67E186}">
      <dgm:prSet custT="1"/>
      <dgm:spPr>
        <a:ln>
          <a:solidFill>
            <a:srgbClr val="69B3E7"/>
          </a:solidFill>
        </a:ln>
      </dgm:spPr>
      <dgm:t>
        <a:bodyPr/>
        <a:lstStyle/>
        <a:p>
          <a:pPr algn="l"/>
          <a:r>
            <a:rPr lang="ru-RU" sz="1700" b="1" dirty="0" smtClean="0">
              <a:solidFill>
                <a:srgbClr val="0033A0"/>
              </a:solidFill>
            </a:rPr>
            <a:t>Текучесть кадров</a:t>
          </a:r>
          <a:endParaRPr lang="ru-RU" sz="1700" b="1" dirty="0">
            <a:solidFill>
              <a:srgbClr val="0033A0"/>
            </a:solidFill>
          </a:endParaRPr>
        </a:p>
      </dgm:t>
    </dgm:pt>
    <dgm:pt modelId="{9D79C44A-CE95-468E-8F35-4425E44A0471}" type="parTrans" cxnId="{4D394D68-ADD6-442B-8FDA-659BFB102980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C23FB41E-B06F-460A-BA05-25D3C87B2051}" type="sibTrans" cxnId="{4D394D68-ADD6-442B-8FDA-659BFB102980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AAAC756D-E827-4BA4-9382-6682A6270F7D}">
      <dgm:prSet custT="1"/>
      <dgm:spPr>
        <a:ln>
          <a:solidFill>
            <a:srgbClr val="CF4520"/>
          </a:solidFill>
        </a:ln>
      </dgm:spPr>
      <dgm:t>
        <a:bodyPr/>
        <a:lstStyle/>
        <a:p>
          <a:pPr algn="l"/>
          <a:r>
            <a:rPr lang="ru-RU" sz="1700" b="1" dirty="0" smtClean="0">
              <a:solidFill>
                <a:srgbClr val="0033A0"/>
              </a:solidFill>
            </a:rPr>
            <a:t>Наличие доступа работников к иным преференциям: льготам, спортивным сооружениям, ведомственным базам отдыха, медицинским услугам и пр.</a:t>
          </a:r>
          <a:endParaRPr lang="ru-RU" sz="1700" b="1" dirty="0">
            <a:solidFill>
              <a:srgbClr val="0033A0"/>
            </a:solidFill>
          </a:endParaRPr>
        </a:p>
      </dgm:t>
    </dgm:pt>
    <dgm:pt modelId="{60B24A24-C781-4B11-AE4E-0BF127436EF9}" type="parTrans" cxnId="{99460BC4-5068-4973-98F4-6DE0D0B89999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B7AAF182-9BB1-4D6D-B75E-97B6D88A9C12}" type="sibTrans" cxnId="{99460BC4-5068-4973-98F4-6DE0D0B89999}">
      <dgm:prSet/>
      <dgm:spPr/>
      <dgm:t>
        <a:bodyPr/>
        <a:lstStyle/>
        <a:p>
          <a:pPr algn="l"/>
          <a:endParaRPr lang="ru-RU" sz="1700" b="1">
            <a:solidFill>
              <a:srgbClr val="0033A0"/>
            </a:solidFill>
          </a:endParaRPr>
        </a:p>
      </dgm:t>
    </dgm:pt>
    <dgm:pt modelId="{5DCB1EFA-3293-4883-9F27-919F3D33A969}" type="pres">
      <dgm:prSet presAssocID="{FCB57F19-CFB6-4D55-BB57-C56621E1926D}" presName="compositeShape" presStyleCnt="0">
        <dgm:presLayoutVars>
          <dgm:dir/>
          <dgm:resizeHandles/>
        </dgm:presLayoutVars>
      </dgm:prSet>
      <dgm:spPr/>
    </dgm:pt>
    <dgm:pt modelId="{492E2826-2C9D-46F7-B653-C1B35DD331A7}" type="pres">
      <dgm:prSet presAssocID="{FCB57F19-CFB6-4D55-BB57-C56621E1926D}" presName="pyramid" presStyleLbl="node1" presStyleIdx="0" presStyleCnt="1" custScaleX="58895" custScaleY="98353" custLinFactNeighborX="-28176" custLinFactNeighborY="-490"/>
      <dgm:spPr>
        <a:solidFill>
          <a:srgbClr val="69B3E7"/>
        </a:solidFill>
        <a:ln>
          <a:solidFill>
            <a:srgbClr val="69B3E7"/>
          </a:solidFill>
        </a:ln>
        <a:scene3d>
          <a:camera prst="orthographicFront"/>
          <a:lightRig rig="threePt" dir="t"/>
        </a:scene3d>
        <a:sp3d>
          <a:bevelT w="152400" h="50800" prst="softRound"/>
        </a:sp3d>
      </dgm:spPr>
    </dgm:pt>
    <dgm:pt modelId="{2D9F72C9-0ED1-46B2-84BE-70B5A7AE18F5}" type="pres">
      <dgm:prSet presAssocID="{FCB57F19-CFB6-4D55-BB57-C56621E1926D}" presName="theList" presStyleCnt="0"/>
      <dgm:spPr/>
    </dgm:pt>
    <dgm:pt modelId="{90DB0691-8F93-444E-942A-4EB661C76DA7}" type="pres">
      <dgm:prSet presAssocID="{820ABB97-284F-4F7D-8F4E-AF508EA77723}" presName="aNode" presStyleLbl="fgAcc1" presStyleIdx="0" presStyleCnt="9" custScaleX="284178" custScaleY="326919" custLinFactY="-231614" custLinFactNeighborX="14311" custLinFactNeighborY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685694-C5EC-4740-BB61-E95E00605A51}" type="pres">
      <dgm:prSet presAssocID="{820ABB97-284F-4F7D-8F4E-AF508EA77723}" presName="aSpace" presStyleCnt="0"/>
      <dgm:spPr/>
    </dgm:pt>
    <dgm:pt modelId="{AF17B2C5-1F56-4FAF-B78F-A83B0D892F0F}" type="pres">
      <dgm:prSet presAssocID="{E212F37D-E6F4-4C73-B401-18FB6516DB6D}" presName="aNode" presStyleLbl="fgAcc1" presStyleIdx="1" presStyleCnt="9" custScaleX="284178" custScaleY="326919" custLinFactY="-157678" custLinFactNeighborX="14311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A6220-7B62-4CC9-B05A-C48B7046CAC2}" type="pres">
      <dgm:prSet presAssocID="{E212F37D-E6F4-4C73-B401-18FB6516DB6D}" presName="aSpace" presStyleCnt="0"/>
      <dgm:spPr/>
    </dgm:pt>
    <dgm:pt modelId="{377E81E9-3B0D-4354-ABDF-3FCC87E19ADB}" type="pres">
      <dgm:prSet presAssocID="{032026B8-F5A2-4C00-876F-C24BD77C9D89}" presName="aNode" presStyleLbl="fgAcc1" presStyleIdx="2" presStyleCnt="9" custScaleX="284178" custScaleY="326919" custLinFactY="-100000" custLinFactNeighborX="14311" custLinFactNeighborY="-1271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BF4957-C6D2-49AC-9957-29F655180F90}" type="pres">
      <dgm:prSet presAssocID="{032026B8-F5A2-4C00-876F-C24BD77C9D89}" presName="aSpace" presStyleCnt="0"/>
      <dgm:spPr/>
    </dgm:pt>
    <dgm:pt modelId="{9D2671C4-6A57-438E-83D2-AEEB0603B432}" type="pres">
      <dgm:prSet presAssocID="{96E4C98A-1E9D-49EB-9CB7-3C298D22A183}" presName="aNode" presStyleLbl="fgAcc1" presStyleIdx="3" presStyleCnt="9" custScaleX="284178" custScaleY="326919" custLinFactY="-45057" custLinFactNeighborX="1431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3A035E-3750-48D7-A90A-E04245809379}" type="pres">
      <dgm:prSet presAssocID="{96E4C98A-1E9D-49EB-9CB7-3C298D22A183}" presName="aSpace" presStyleCnt="0"/>
      <dgm:spPr/>
    </dgm:pt>
    <dgm:pt modelId="{4A9BBE64-2314-4B37-8619-467972B1CF6E}" type="pres">
      <dgm:prSet presAssocID="{E97CD03A-D626-431F-A4EA-2BE6BECAED9E}" presName="aNode" presStyleLbl="fgAcc1" presStyleIdx="4" presStyleCnt="9" custScaleX="284178" custScaleY="326919" custLinFactNeighborX="14311" custLinFactNeighborY="-36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21DEBF-D72E-4CF0-B21C-F4D8A737F200}" type="pres">
      <dgm:prSet presAssocID="{E97CD03A-D626-431F-A4EA-2BE6BECAED9E}" presName="aSpace" presStyleCnt="0"/>
      <dgm:spPr/>
    </dgm:pt>
    <dgm:pt modelId="{66703D73-9396-48BA-AA1C-DAD2839AFBAD}" type="pres">
      <dgm:prSet presAssocID="{9AD47818-74A9-40A6-BEC3-6DFA851919F5}" presName="aNode" presStyleLbl="fgAcc1" presStyleIdx="5" presStyleCnt="9" custScaleX="284178" custScaleY="326919" custLinFactY="49693" custLinFactNeighborX="1431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CBB21C-4C51-4EB6-8A42-C00FA05BEB84}" type="pres">
      <dgm:prSet presAssocID="{9AD47818-74A9-40A6-BEC3-6DFA851919F5}" presName="aSpace" presStyleCnt="0"/>
      <dgm:spPr/>
    </dgm:pt>
    <dgm:pt modelId="{828501CB-A5C5-46CF-87F4-463503EBD092}" type="pres">
      <dgm:prSet presAssocID="{5D201888-114A-4954-A134-A72947DFD72E}" presName="aNode" presStyleLbl="fgAcc1" presStyleIdx="6" presStyleCnt="9" custScaleX="284178" custScaleY="326919" custLinFactY="103977" custLinFactNeighborX="14311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EF36F1-B5B9-49B6-AAE8-B2AE3E831A2D}" type="pres">
      <dgm:prSet presAssocID="{5D201888-114A-4954-A134-A72947DFD72E}" presName="aSpace" presStyleCnt="0"/>
      <dgm:spPr/>
    </dgm:pt>
    <dgm:pt modelId="{3EAADF98-137A-41D7-9D25-4EE37F10E70E}" type="pres">
      <dgm:prSet presAssocID="{E513FACB-E9F2-43FB-8854-35A18B67E186}" presName="aNode" presStyleLbl="fgAcc1" presStyleIdx="7" presStyleCnt="9" custScaleX="284178" custScaleY="326919" custLinFactY="170761" custLinFactNeighborX="14311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EE3F16-FA30-4DB9-82CC-FB8B13E13B02}" type="pres">
      <dgm:prSet presAssocID="{E513FACB-E9F2-43FB-8854-35A18B67E186}" presName="aSpace" presStyleCnt="0"/>
      <dgm:spPr/>
    </dgm:pt>
    <dgm:pt modelId="{3D3F3CB3-B729-4876-897C-9A9ABFC4F4EC}" type="pres">
      <dgm:prSet presAssocID="{AAAC756D-E827-4BA4-9382-6682A6270F7D}" presName="aNode" presStyleLbl="fgAcc1" presStyleIdx="8" presStyleCnt="9" custScaleX="284178" custScaleY="326919" custLinFactY="216870" custLinFactNeighborX="14311" custLinFactNeighborY="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0A15CF-1051-491E-BA43-788D5AB3C5E0}" type="pres">
      <dgm:prSet presAssocID="{AAAC756D-E827-4BA4-9382-6682A6270F7D}" presName="aSpace" presStyleCnt="0"/>
      <dgm:spPr/>
    </dgm:pt>
  </dgm:ptLst>
  <dgm:cxnLst>
    <dgm:cxn modelId="{7DCE1503-C13E-4DA0-BD16-7CC0BC8BDA85}" type="presOf" srcId="{5D201888-114A-4954-A134-A72947DFD72E}" destId="{828501CB-A5C5-46CF-87F4-463503EBD092}" srcOrd="0" destOrd="0" presId="urn:microsoft.com/office/officeart/2005/8/layout/pyramid2"/>
    <dgm:cxn modelId="{99460BC4-5068-4973-98F4-6DE0D0B89999}" srcId="{FCB57F19-CFB6-4D55-BB57-C56621E1926D}" destId="{AAAC756D-E827-4BA4-9382-6682A6270F7D}" srcOrd="8" destOrd="0" parTransId="{60B24A24-C781-4B11-AE4E-0BF127436EF9}" sibTransId="{B7AAF182-9BB1-4D6D-B75E-97B6D88A9C12}"/>
    <dgm:cxn modelId="{EC120900-71C5-4300-AFF5-5E4DDA918089}" srcId="{FCB57F19-CFB6-4D55-BB57-C56621E1926D}" destId="{9AD47818-74A9-40A6-BEC3-6DFA851919F5}" srcOrd="5" destOrd="0" parTransId="{D6935629-1411-450C-A1F1-C1F784C2501F}" sibTransId="{F48A3551-7343-4987-9C32-2D4527E9BF54}"/>
    <dgm:cxn modelId="{88233FEA-9DAF-4AC9-896E-DADCD640EAB3}" type="presOf" srcId="{032026B8-F5A2-4C00-876F-C24BD77C9D89}" destId="{377E81E9-3B0D-4354-ABDF-3FCC87E19ADB}" srcOrd="0" destOrd="0" presId="urn:microsoft.com/office/officeart/2005/8/layout/pyramid2"/>
    <dgm:cxn modelId="{5A6A56E7-AFAD-48A2-99FC-0CF80646A2F3}" type="presOf" srcId="{96E4C98A-1E9D-49EB-9CB7-3C298D22A183}" destId="{9D2671C4-6A57-438E-83D2-AEEB0603B432}" srcOrd="0" destOrd="0" presId="urn:microsoft.com/office/officeart/2005/8/layout/pyramid2"/>
    <dgm:cxn modelId="{8CE57E2F-A0EA-44E5-ABF7-08A14C031A8F}" srcId="{FCB57F19-CFB6-4D55-BB57-C56621E1926D}" destId="{5D201888-114A-4954-A134-A72947DFD72E}" srcOrd="6" destOrd="0" parTransId="{B77CD6C1-B3C9-48AF-8116-270B87EDBE3D}" sibTransId="{3EAC254E-C12C-457F-96AB-DAF3DFD01464}"/>
    <dgm:cxn modelId="{6185D80D-BB61-48A7-8E8C-F608177CDE95}" type="presOf" srcId="{9AD47818-74A9-40A6-BEC3-6DFA851919F5}" destId="{66703D73-9396-48BA-AA1C-DAD2839AFBAD}" srcOrd="0" destOrd="0" presId="urn:microsoft.com/office/officeart/2005/8/layout/pyramid2"/>
    <dgm:cxn modelId="{7C41BB8E-6636-4E69-8EC4-6FFCF3C1ABB5}" type="presOf" srcId="{FCB57F19-CFB6-4D55-BB57-C56621E1926D}" destId="{5DCB1EFA-3293-4883-9F27-919F3D33A969}" srcOrd="0" destOrd="0" presId="urn:microsoft.com/office/officeart/2005/8/layout/pyramid2"/>
    <dgm:cxn modelId="{A733353F-FF59-443F-AC6C-7A623352C038}" srcId="{FCB57F19-CFB6-4D55-BB57-C56621E1926D}" destId="{E212F37D-E6F4-4C73-B401-18FB6516DB6D}" srcOrd="1" destOrd="0" parTransId="{B6A4A30C-0EE1-48D5-90AF-58478B927C75}" sibTransId="{A6904A9D-B976-4717-8F0F-27037F4C096F}"/>
    <dgm:cxn modelId="{21383CBD-5DC2-447F-9C33-638124FF4CE6}" srcId="{FCB57F19-CFB6-4D55-BB57-C56621E1926D}" destId="{032026B8-F5A2-4C00-876F-C24BD77C9D89}" srcOrd="2" destOrd="0" parTransId="{72CBE12E-BE2F-4CD6-934D-EB53F17AFB09}" sibTransId="{C9993293-917D-4610-ABCE-ADDB20B01545}"/>
    <dgm:cxn modelId="{08081D4E-6CC9-43DA-B5D0-C61935A63025}" srcId="{FCB57F19-CFB6-4D55-BB57-C56621E1926D}" destId="{E97CD03A-D626-431F-A4EA-2BE6BECAED9E}" srcOrd="4" destOrd="0" parTransId="{88230305-DF4F-49C6-B7A6-F421658CEF6F}" sibTransId="{2776628C-FC2D-4F5F-A103-152AD77CC730}"/>
    <dgm:cxn modelId="{B80DFF46-3AE3-49B7-A2E0-4D0C2BEF2D5B}" srcId="{FCB57F19-CFB6-4D55-BB57-C56621E1926D}" destId="{96E4C98A-1E9D-49EB-9CB7-3C298D22A183}" srcOrd="3" destOrd="0" parTransId="{9A610EF6-5FBD-4583-9C25-C226EB737C82}" sibTransId="{9D0936F3-CD1F-480D-9353-DCF26E7C99D0}"/>
    <dgm:cxn modelId="{E8C8413A-4AA0-47F8-B16F-D0FE6EC8D052}" type="presOf" srcId="{AAAC756D-E827-4BA4-9382-6682A6270F7D}" destId="{3D3F3CB3-B729-4876-897C-9A9ABFC4F4EC}" srcOrd="0" destOrd="0" presId="urn:microsoft.com/office/officeart/2005/8/layout/pyramid2"/>
    <dgm:cxn modelId="{4D394D68-ADD6-442B-8FDA-659BFB102980}" srcId="{FCB57F19-CFB6-4D55-BB57-C56621E1926D}" destId="{E513FACB-E9F2-43FB-8854-35A18B67E186}" srcOrd="7" destOrd="0" parTransId="{9D79C44A-CE95-468E-8F35-4425E44A0471}" sibTransId="{C23FB41E-B06F-460A-BA05-25D3C87B2051}"/>
    <dgm:cxn modelId="{44CB2DA0-943A-4C1A-A466-9C64E994466E}" type="presOf" srcId="{E212F37D-E6F4-4C73-B401-18FB6516DB6D}" destId="{AF17B2C5-1F56-4FAF-B78F-A83B0D892F0F}" srcOrd="0" destOrd="0" presId="urn:microsoft.com/office/officeart/2005/8/layout/pyramid2"/>
    <dgm:cxn modelId="{056A55A9-79C0-47C3-A349-A66D5B3BF5D6}" type="presOf" srcId="{E513FACB-E9F2-43FB-8854-35A18B67E186}" destId="{3EAADF98-137A-41D7-9D25-4EE37F10E70E}" srcOrd="0" destOrd="0" presId="urn:microsoft.com/office/officeart/2005/8/layout/pyramid2"/>
    <dgm:cxn modelId="{CAB8E786-630D-42DC-85DA-46C0B6F60ED0}" type="presOf" srcId="{820ABB97-284F-4F7D-8F4E-AF508EA77723}" destId="{90DB0691-8F93-444E-942A-4EB661C76DA7}" srcOrd="0" destOrd="0" presId="urn:microsoft.com/office/officeart/2005/8/layout/pyramid2"/>
    <dgm:cxn modelId="{617FB977-0AAD-4F22-B87E-3801F0C198C7}" srcId="{FCB57F19-CFB6-4D55-BB57-C56621E1926D}" destId="{820ABB97-284F-4F7D-8F4E-AF508EA77723}" srcOrd="0" destOrd="0" parTransId="{96EE2D38-C12C-42BB-BF6A-EC77DBEAF329}" sibTransId="{34705F39-CC71-4F51-9625-F6E48028E6C4}"/>
    <dgm:cxn modelId="{B3F8C73E-5002-47D6-A00E-17C1679D8CFF}" type="presOf" srcId="{E97CD03A-D626-431F-A4EA-2BE6BECAED9E}" destId="{4A9BBE64-2314-4B37-8619-467972B1CF6E}" srcOrd="0" destOrd="0" presId="urn:microsoft.com/office/officeart/2005/8/layout/pyramid2"/>
    <dgm:cxn modelId="{B244B781-8F6B-4E95-A5C1-BD4BFA7FC248}" type="presParOf" srcId="{5DCB1EFA-3293-4883-9F27-919F3D33A969}" destId="{492E2826-2C9D-46F7-B653-C1B35DD331A7}" srcOrd="0" destOrd="0" presId="urn:microsoft.com/office/officeart/2005/8/layout/pyramid2"/>
    <dgm:cxn modelId="{A0CB487B-ED6A-43B6-BEF6-A77A88E246C9}" type="presParOf" srcId="{5DCB1EFA-3293-4883-9F27-919F3D33A969}" destId="{2D9F72C9-0ED1-46B2-84BE-70B5A7AE18F5}" srcOrd="1" destOrd="0" presId="urn:microsoft.com/office/officeart/2005/8/layout/pyramid2"/>
    <dgm:cxn modelId="{B4121F27-758E-44A0-99EF-F62A55D1A3A7}" type="presParOf" srcId="{2D9F72C9-0ED1-46B2-84BE-70B5A7AE18F5}" destId="{90DB0691-8F93-444E-942A-4EB661C76DA7}" srcOrd="0" destOrd="0" presId="urn:microsoft.com/office/officeart/2005/8/layout/pyramid2"/>
    <dgm:cxn modelId="{A6C7A0D8-7AF7-474D-B050-9D5E8A72F202}" type="presParOf" srcId="{2D9F72C9-0ED1-46B2-84BE-70B5A7AE18F5}" destId="{3C685694-C5EC-4740-BB61-E95E00605A51}" srcOrd="1" destOrd="0" presId="urn:microsoft.com/office/officeart/2005/8/layout/pyramid2"/>
    <dgm:cxn modelId="{277E3318-E3D9-4890-9946-784D428C605A}" type="presParOf" srcId="{2D9F72C9-0ED1-46B2-84BE-70B5A7AE18F5}" destId="{AF17B2C5-1F56-4FAF-B78F-A83B0D892F0F}" srcOrd="2" destOrd="0" presId="urn:microsoft.com/office/officeart/2005/8/layout/pyramid2"/>
    <dgm:cxn modelId="{06398FA9-CE60-46A1-A2D7-0BA881DB75A6}" type="presParOf" srcId="{2D9F72C9-0ED1-46B2-84BE-70B5A7AE18F5}" destId="{1EEA6220-7B62-4CC9-B05A-C48B7046CAC2}" srcOrd="3" destOrd="0" presId="urn:microsoft.com/office/officeart/2005/8/layout/pyramid2"/>
    <dgm:cxn modelId="{4E5C11B4-16B2-4540-8846-FEB1CA3483DF}" type="presParOf" srcId="{2D9F72C9-0ED1-46B2-84BE-70B5A7AE18F5}" destId="{377E81E9-3B0D-4354-ABDF-3FCC87E19ADB}" srcOrd="4" destOrd="0" presId="urn:microsoft.com/office/officeart/2005/8/layout/pyramid2"/>
    <dgm:cxn modelId="{FABEAA36-C7B3-443C-B6CC-9EE9CD3C7080}" type="presParOf" srcId="{2D9F72C9-0ED1-46B2-84BE-70B5A7AE18F5}" destId="{C6BF4957-C6D2-49AC-9957-29F655180F90}" srcOrd="5" destOrd="0" presId="urn:microsoft.com/office/officeart/2005/8/layout/pyramid2"/>
    <dgm:cxn modelId="{0E69777D-A165-4EBB-8D24-B1479C45FEB4}" type="presParOf" srcId="{2D9F72C9-0ED1-46B2-84BE-70B5A7AE18F5}" destId="{9D2671C4-6A57-438E-83D2-AEEB0603B432}" srcOrd="6" destOrd="0" presId="urn:microsoft.com/office/officeart/2005/8/layout/pyramid2"/>
    <dgm:cxn modelId="{E73DCA8A-7547-4330-9B2A-51A6D907BB8F}" type="presParOf" srcId="{2D9F72C9-0ED1-46B2-84BE-70B5A7AE18F5}" destId="{433A035E-3750-48D7-A90A-E04245809379}" srcOrd="7" destOrd="0" presId="urn:microsoft.com/office/officeart/2005/8/layout/pyramid2"/>
    <dgm:cxn modelId="{CF51E020-38A1-41D3-9DCE-788E3DDCABE2}" type="presParOf" srcId="{2D9F72C9-0ED1-46B2-84BE-70B5A7AE18F5}" destId="{4A9BBE64-2314-4B37-8619-467972B1CF6E}" srcOrd="8" destOrd="0" presId="urn:microsoft.com/office/officeart/2005/8/layout/pyramid2"/>
    <dgm:cxn modelId="{E3C67EF4-12FC-49DC-8D0E-81350121FCFF}" type="presParOf" srcId="{2D9F72C9-0ED1-46B2-84BE-70B5A7AE18F5}" destId="{3A21DEBF-D72E-4CF0-B21C-F4D8A737F200}" srcOrd="9" destOrd="0" presId="urn:microsoft.com/office/officeart/2005/8/layout/pyramid2"/>
    <dgm:cxn modelId="{0FD0EA7D-B390-488C-A7FB-F1DC423C6311}" type="presParOf" srcId="{2D9F72C9-0ED1-46B2-84BE-70B5A7AE18F5}" destId="{66703D73-9396-48BA-AA1C-DAD2839AFBAD}" srcOrd="10" destOrd="0" presId="urn:microsoft.com/office/officeart/2005/8/layout/pyramid2"/>
    <dgm:cxn modelId="{2A707D0C-0CFC-4D53-8E4B-66D72D213164}" type="presParOf" srcId="{2D9F72C9-0ED1-46B2-84BE-70B5A7AE18F5}" destId="{1ACBB21C-4C51-4EB6-8A42-C00FA05BEB84}" srcOrd="11" destOrd="0" presId="urn:microsoft.com/office/officeart/2005/8/layout/pyramid2"/>
    <dgm:cxn modelId="{2DE8472C-FDD8-4C61-8722-92ED2C7333E8}" type="presParOf" srcId="{2D9F72C9-0ED1-46B2-84BE-70B5A7AE18F5}" destId="{828501CB-A5C5-46CF-87F4-463503EBD092}" srcOrd="12" destOrd="0" presId="urn:microsoft.com/office/officeart/2005/8/layout/pyramid2"/>
    <dgm:cxn modelId="{4D6E5D38-541F-4846-BF4B-9D2139FE0E7F}" type="presParOf" srcId="{2D9F72C9-0ED1-46B2-84BE-70B5A7AE18F5}" destId="{FFEF36F1-B5B9-49B6-AAE8-B2AE3E831A2D}" srcOrd="13" destOrd="0" presId="urn:microsoft.com/office/officeart/2005/8/layout/pyramid2"/>
    <dgm:cxn modelId="{67EFFEA1-DF5F-498A-BCBB-D7A62E753E6B}" type="presParOf" srcId="{2D9F72C9-0ED1-46B2-84BE-70B5A7AE18F5}" destId="{3EAADF98-137A-41D7-9D25-4EE37F10E70E}" srcOrd="14" destOrd="0" presId="urn:microsoft.com/office/officeart/2005/8/layout/pyramid2"/>
    <dgm:cxn modelId="{8F2E8FED-7D42-483E-89CD-665CCB1705A8}" type="presParOf" srcId="{2D9F72C9-0ED1-46B2-84BE-70B5A7AE18F5}" destId="{6DEE3F16-FA30-4DB9-82CC-FB8B13E13B02}" srcOrd="15" destOrd="0" presId="urn:microsoft.com/office/officeart/2005/8/layout/pyramid2"/>
    <dgm:cxn modelId="{EEB43CDB-7477-42B9-990A-D669EFF64AF4}" type="presParOf" srcId="{2D9F72C9-0ED1-46B2-84BE-70B5A7AE18F5}" destId="{3D3F3CB3-B729-4876-897C-9A9ABFC4F4EC}" srcOrd="16" destOrd="0" presId="urn:microsoft.com/office/officeart/2005/8/layout/pyramid2"/>
    <dgm:cxn modelId="{584FF50F-D5EE-419C-8EF6-15556615E831}" type="presParOf" srcId="{2D9F72C9-0ED1-46B2-84BE-70B5A7AE18F5}" destId="{E40A15CF-1051-491E-BA43-788D5AB3C5E0}" srcOrd="1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AA3F68-7AB3-4DCC-9298-0205865D8579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9E1218-F2F2-4C41-BA45-4816722A1B7D}">
      <dgm:prSet phldrT="[Текст]"/>
      <dgm:spPr>
        <a:solidFill>
          <a:srgbClr val="0033A0"/>
        </a:solidFill>
      </dgm:spPr>
      <dgm:t>
        <a:bodyPr/>
        <a:lstStyle/>
        <a:p>
          <a:r>
            <a:rPr lang="ru-RU" dirty="0" smtClean="0">
              <a:latin typeface="+mn-lt"/>
              <a:ea typeface="Calibri" panose="020F0502020204030204" pitchFamily="34" charset="0"/>
            </a:rPr>
            <a:t>Анализ вакансий по ОКВЭД и средней заработной платой</a:t>
          </a:r>
          <a:endParaRPr lang="ru-RU" dirty="0">
            <a:latin typeface="+mn-lt"/>
          </a:endParaRPr>
        </a:p>
      </dgm:t>
    </dgm:pt>
    <dgm:pt modelId="{EBD01C1D-8B8C-4583-B9C9-72FD70C678AD}" type="parTrans" cxnId="{1B48A92A-D30F-403D-B4D5-05C802033A24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ECEDF336-63F3-4D2E-9117-ACFB5F2C8228}" type="sibTrans" cxnId="{1B48A92A-D30F-403D-B4D5-05C802033A24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6A4B16A4-94BB-4D09-934A-FCD908ED2E7F}">
      <dgm:prSet/>
      <dgm:spPr>
        <a:solidFill>
          <a:srgbClr val="0033A0"/>
        </a:solidFill>
      </dgm:spPr>
      <dgm:t>
        <a:bodyPr/>
        <a:lstStyle/>
        <a:p>
          <a:r>
            <a:rPr lang="ru-RU" smtClean="0">
              <a:latin typeface="+mn-lt"/>
              <a:ea typeface="Calibri" panose="020F0502020204030204" pitchFamily="34" charset="0"/>
            </a:rPr>
            <a:t>Информация о трудоустройстве граждан в организации по ОКВЭД</a:t>
          </a:r>
          <a:endParaRPr lang="ru-RU" dirty="0">
            <a:latin typeface="+mn-lt"/>
            <a:ea typeface="Calibri" panose="020F0502020204030204" pitchFamily="34" charset="0"/>
          </a:endParaRPr>
        </a:p>
      </dgm:t>
    </dgm:pt>
    <dgm:pt modelId="{43144256-2B3A-4E34-9B6F-D8A9F0086A5E}" type="parTrans" cxnId="{AF928233-5E9E-4DEE-86A2-48D684E62D09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16DD7FE6-13C3-4A43-BF05-42088F6AFBED}" type="sibTrans" cxnId="{AF928233-5E9E-4DEE-86A2-48D684E62D09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24D2C4E4-8CF7-4007-9CA9-54F4B02EAADE}">
      <dgm:prSet/>
      <dgm:spPr>
        <a:solidFill>
          <a:srgbClr val="0033A0"/>
        </a:solidFill>
      </dgm:spPr>
      <dgm:t>
        <a:bodyPr/>
        <a:lstStyle/>
        <a:p>
          <a:r>
            <a:rPr lang="ru-RU" smtClean="0">
              <a:latin typeface="+mn-lt"/>
              <a:ea typeface="Calibri" panose="020F0502020204030204" pitchFamily="34" charset="0"/>
            </a:rPr>
            <a:t>Удовлетворение спроса (доля трудоустроенных граждан в числе заявленных вакансий)</a:t>
          </a:r>
          <a:endParaRPr lang="ru-RU" dirty="0">
            <a:latin typeface="+mn-lt"/>
            <a:ea typeface="Calibri" panose="020F0502020204030204" pitchFamily="34" charset="0"/>
          </a:endParaRPr>
        </a:p>
      </dgm:t>
    </dgm:pt>
    <dgm:pt modelId="{3A8682AB-E9AF-4D09-A230-E6AC148E6AAD}" type="parTrans" cxnId="{F328C733-B416-433C-BEE6-3A057A5C1D3E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1AB5F1E8-7158-4AED-B704-9F16CA9E021F}" type="sibTrans" cxnId="{F328C733-B416-433C-BEE6-3A057A5C1D3E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CA0FA9C1-B77A-4564-B30A-973A9F1A67FF}">
      <dgm:prSet/>
      <dgm:spPr>
        <a:solidFill>
          <a:srgbClr val="0033A0"/>
        </a:solidFill>
      </dgm:spPr>
      <dgm:t>
        <a:bodyPr/>
        <a:lstStyle/>
        <a:p>
          <a:r>
            <a:rPr lang="ru-RU" dirty="0" smtClean="0">
              <a:latin typeface="+mn-lt"/>
              <a:ea typeface="Calibri" panose="020F0502020204030204" pitchFamily="34" charset="0"/>
            </a:rPr>
            <a:t>Анализ </a:t>
          </a:r>
          <a:r>
            <a:rPr lang="ru-RU" dirty="0" smtClean="0">
              <a:latin typeface="+mn-lt"/>
              <a:ea typeface="Calibri" panose="020F0502020204030204" pitchFamily="34" charset="0"/>
            </a:rPr>
            <a:t>состава безработных</a:t>
          </a:r>
          <a:r>
            <a:rPr lang="ru-RU" dirty="0" smtClean="0">
              <a:latin typeface="+mn-lt"/>
              <a:ea typeface="Calibri" panose="020F0502020204030204" pitchFamily="34" charset="0"/>
            </a:rPr>
            <a:t>, уволенных из организаций по ОКВЭД (по возрасту, полу, образованию)</a:t>
          </a:r>
          <a:endParaRPr lang="ru-RU" dirty="0">
            <a:latin typeface="+mn-lt"/>
            <a:ea typeface="Calibri" panose="020F0502020204030204" pitchFamily="34" charset="0"/>
          </a:endParaRPr>
        </a:p>
      </dgm:t>
    </dgm:pt>
    <dgm:pt modelId="{B68D1817-F188-4F74-AC79-F01FABAB3CF9}" type="parTrans" cxnId="{D8DFF853-56D9-4524-8B5C-995777EE92F0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945EC262-1C33-432F-B07E-573EFB180DDD}" type="sibTrans" cxnId="{D8DFF853-56D9-4524-8B5C-995777EE92F0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04DB4E48-EBA4-4C23-9CE9-BB0858B206EE}">
      <dgm:prSet/>
      <dgm:spPr>
        <a:solidFill>
          <a:srgbClr val="0033A0"/>
        </a:solidFill>
      </dgm:spPr>
      <dgm:t>
        <a:bodyPr/>
        <a:lstStyle/>
        <a:p>
          <a:r>
            <a:rPr lang="ru-RU" smtClean="0">
              <a:latin typeface="+mn-lt"/>
              <a:ea typeface="Times New Roman" panose="02020603050405020304" pitchFamily="18" charset="0"/>
            </a:rPr>
            <a:t>Информация о безработных по ПМР с ОКВЭД и средней заработной платой</a:t>
          </a:r>
          <a:endParaRPr lang="ru-RU" dirty="0">
            <a:latin typeface="+mn-lt"/>
          </a:endParaRPr>
        </a:p>
      </dgm:t>
    </dgm:pt>
    <dgm:pt modelId="{69E01712-BB91-4974-B440-F05D708D64BE}" type="parTrans" cxnId="{8D875641-795D-45F9-A7E1-C5C238979B58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16C1D2A6-DCB4-4A29-862D-4C6030709D53}" type="sibTrans" cxnId="{8D875641-795D-45F9-A7E1-C5C238979B58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6D2E911A-6422-4811-9C67-28F7ECE05A6C}" type="pres">
      <dgm:prSet presAssocID="{4BAA3F68-7AB3-4DCC-9298-0205865D857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0F38DAB-E5ED-4A5D-B29F-45448335E670}" type="pres">
      <dgm:prSet presAssocID="{4BAA3F68-7AB3-4DCC-9298-0205865D8579}" presName="Name1" presStyleCnt="0"/>
      <dgm:spPr/>
    </dgm:pt>
    <dgm:pt modelId="{80558194-4530-4470-9BE3-46E18DD86D83}" type="pres">
      <dgm:prSet presAssocID="{4BAA3F68-7AB3-4DCC-9298-0205865D8579}" presName="cycle" presStyleCnt="0"/>
      <dgm:spPr/>
    </dgm:pt>
    <dgm:pt modelId="{59F22908-BBC9-43F5-B002-DE7BACCA2C6B}" type="pres">
      <dgm:prSet presAssocID="{4BAA3F68-7AB3-4DCC-9298-0205865D8579}" presName="srcNode" presStyleLbl="node1" presStyleIdx="0" presStyleCnt="5"/>
      <dgm:spPr/>
    </dgm:pt>
    <dgm:pt modelId="{B2978568-7639-4E71-A977-E32C45F8395A}" type="pres">
      <dgm:prSet presAssocID="{4BAA3F68-7AB3-4DCC-9298-0205865D8579}" presName="conn" presStyleLbl="parChTrans1D2" presStyleIdx="0" presStyleCnt="1"/>
      <dgm:spPr/>
      <dgm:t>
        <a:bodyPr/>
        <a:lstStyle/>
        <a:p>
          <a:endParaRPr lang="ru-RU"/>
        </a:p>
      </dgm:t>
    </dgm:pt>
    <dgm:pt modelId="{A5E813E9-F775-416B-B905-3B80219B1DCC}" type="pres">
      <dgm:prSet presAssocID="{4BAA3F68-7AB3-4DCC-9298-0205865D8579}" presName="extraNode" presStyleLbl="node1" presStyleIdx="0" presStyleCnt="5"/>
      <dgm:spPr/>
    </dgm:pt>
    <dgm:pt modelId="{42275A74-8F12-4A29-981D-817163EFF308}" type="pres">
      <dgm:prSet presAssocID="{4BAA3F68-7AB3-4DCC-9298-0205865D8579}" presName="dstNode" presStyleLbl="node1" presStyleIdx="0" presStyleCnt="5"/>
      <dgm:spPr/>
    </dgm:pt>
    <dgm:pt modelId="{CCFC1039-77EF-41BE-841E-26C6AC912241}" type="pres">
      <dgm:prSet presAssocID="{D99E1218-F2F2-4C41-BA45-4816722A1B7D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E6348D-D913-4281-BE3A-163B9D3A5780}" type="pres">
      <dgm:prSet presAssocID="{D99E1218-F2F2-4C41-BA45-4816722A1B7D}" presName="accent_1" presStyleCnt="0"/>
      <dgm:spPr/>
    </dgm:pt>
    <dgm:pt modelId="{3BCB5A10-4E54-40DC-A12C-F5431E3F621B}" type="pres">
      <dgm:prSet presAssocID="{D99E1218-F2F2-4C41-BA45-4816722A1B7D}" presName="accentRepeatNode" presStyleLbl="solidFgAcc1" presStyleIdx="0" presStyleCnt="5"/>
      <dgm:spPr>
        <a:solidFill>
          <a:srgbClr val="0033A0"/>
        </a:solidFill>
      </dgm:spPr>
      <dgm:t>
        <a:bodyPr/>
        <a:lstStyle/>
        <a:p>
          <a:endParaRPr lang="ru-RU"/>
        </a:p>
      </dgm:t>
    </dgm:pt>
    <dgm:pt modelId="{301ECEC1-E99B-4445-B0D8-8AC39CEAB030}" type="pres">
      <dgm:prSet presAssocID="{6A4B16A4-94BB-4D09-934A-FCD908ED2E7F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D3EDEA-36BC-4744-8395-728FB912D2F9}" type="pres">
      <dgm:prSet presAssocID="{6A4B16A4-94BB-4D09-934A-FCD908ED2E7F}" presName="accent_2" presStyleCnt="0"/>
      <dgm:spPr/>
    </dgm:pt>
    <dgm:pt modelId="{3A88A1E2-22BF-4CE3-AE63-276F5614EF80}" type="pres">
      <dgm:prSet presAssocID="{6A4B16A4-94BB-4D09-934A-FCD908ED2E7F}" presName="accentRepeatNode" presStyleLbl="solidFgAcc1" presStyleIdx="1" presStyleCnt="5"/>
      <dgm:spPr>
        <a:solidFill>
          <a:srgbClr val="0033A0"/>
        </a:solidFill>
      </dgm:spPr>
      <dgm:t>
        <a:bodyPr/>
        <a:lstStyle/>
        <a:p>
          <a:endParaRPr lang="ru-RU"/>
        </a:p>
      </dgm:t>
    </dgm:pt>
    <dgm:pt modelId="{78A714D1-EFEC-417D-8E32-65C8307A6905}" type="pres">
      <dgm:prSet presAssocID="{24D2C4E4-8CF7-4007-9CA9-54F4B02EAADE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1F573-D0E6-4B31-902E-2CC6AE80F2C7}" type="pres">
      <dgm:prSet presAssocID="{24D2C4E4-8CF7-4007-9CA9-54F4B02EAADE}" presName="accent_3" presStyleCnt="0"/>
      <dgm:spPr/>
    </dgm:pt>
    <dgm:pt modelId="{65B44086-424F-4E64-91BC-CBE395095EEC}" type="pres">
      <dgm:prSet presAssocID="{24D2C4E4-8CF7-4007-9CA9-54F4B02EAADE}" presName="accentRepeatNode" presStyleLbl="solidFgAcc1" presStyleIdx="2" presStyleCnt="5"/>
      <dgm:spPr>
        <a:solidFill>
          <a:srgbClr val="0033A0"/>
        </a:solidFill>
      </dgm:spPr>
      <dgm:t>
        <a:bodyPr/>
        <a:lstStyle/>
        <a:p>
          <a:endParaRPr lang="ru-RU"/>
        </a:p>
      </dgm:t>
    </dgm:pt>
    <dgm:pt modelId="{A739178D-0960-44E6-93CA-B109E6799836}" type="pres">
      <dgm:prSet presAssocID="{CA0FA9C1-B77A-4564-B30A-973A9F1A67FF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09ACFC-BE92-4FA9-814C-30FAD50F417C}" type="pres">
      <dgm:prSet presAssocID="{CA0FA9C1-B77A-4564-B30A-973A9F1A67FF}" presName="accent_4" presStyleCnt="0"/>
      <dgm:spPr/>
    </dgm:pt>
    <dgm:pt modelId="{4D0114D1-A4DA-41E3-9D65-9802B2FE9257}" type="pres">
      <dgm:prSet presAssocID="{CA0FA9C1-B77A-4564-B30A-973A9F1A67FF}" presName="accentRepeatNode" presStyleLbl="solidFgAcc1" presStyleIdx="3" presStyleCnt="5"/>
      <dgm:spPr>
        <a:solidFill>
          <a:srgbClr val="0033A0"/>
        </a:solidFill>
      </dgm:spPr>
      <dgm:t>
        <a:bodyPr/>
        <a:lstStyle/>
        <a:p>
          <a:endParaRPr lang="ru-RU"/>
        </a:p>
      </dgm:t>
    </dgm:pt>
    <dgm:pt modelId="{747B8A57-1318-4BDF-94F2-D7579DA7F002}" type="pres">
      <dgm:prSet presAssocID="{04DB4E48-EBA4-4C23-9CE9-BB0858B206EE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220ABB-4D7E-462B-BB5F-E9A4B206F439}" type="pres">
      <dgm:prSet presAssocID="{04DB4E48-EBA4-4C23-9CE9-BB0858B206EE}" presName="accent_5" presStyleCnt="0"/>
      <dgm:spPr/>
    </dgm:pt>
    <dgm:pt modelId="{B4D37D1A-3597-46D8-8937-B2B4402C5D98}" type="pres">
      <dgm:prSet presAssocID="{04DB4E48-EBA4-4C23-9CE9-BB0858B206EE}" presName="accentRepeatNode" presStyleLbl="solidFgAcc1" presStyleIdx="4" presStyleCnt="5"/>
      <dgm:spPr>
        <a:solidFill>
          <a:srgbClr val="0033A0"/>
        </a:solidFill>
      </dgm:spPr>
      <dgm:t>
        <a:bodyPr/>
        <a:lstStyle/>
        <a:p>
          <a:endParaRPr lang="ru-RU"/>
        </a:p>
      </dgm:t>
    </dgm:pt>
  </dgm:ptLst>
  <dgm:cxnLst>
    <dgm:cxn modelId="{060E15A3-BBB0-4A67-91F9-BEC29EE2AC20}" type="presOf" srcId="{D99E1218-F2F2-4C41-BA45-4816722A1B7D}" destId="{CCFC1039-77EF-41BE-841E-26C6AC912241}" srcOrd="0" destOrd="0" presId="urn:microsoft.com/office/officeart/2008/layout/VerticalCurvedList"/>
    <dgm:cxn modelId="{AF928233-5E9E-4DEE-86A2-48D684E62D09}" srcId="{4BAA3F68-7AB3-4DCC-9298-0205865D8579}" destId="{6A4B16A4-94BB-4D09-934A-FCD908ED2E7F}" srcOrd="1" destOrd="0" parTransId="{43144256-2B3A-4E34-9B6F-D8A9F0086A5E}" sibTransId="{16DD7FE6-13C3-4A43-BF05-42088F6AFBED}"/>
    <dgm:cxn modelId="{F97A8458-FCF7-40AD-BD80-4B2361A1B5F6}" type="presOf" srcId="{CA0FA9C1-B77A-4564-B30A-973A9F1A67FF}" destId="{A739178D-0960-44E6-93CA-B109E6799836}" srcOrd="0" destOrd="0" presId="urn:microsoft.com/office/officeart/2008/layout/VerticalCurvedList"/>
    <dgm:cxn modelId="{F328C733-B416-433C-BEE6-3A057A5C1D3E}" srcId="{4BAA3F68-7AB3-4DCC-9298-0205865D8579}" destId="{24D2C4E4-8CF7-4007-9CA9-54F4B02EAADE}" srcOrd="2" destOrd="0" parTransId="{3A8682AB-E9AF-4D09-A230-E6AC148E6AAD}" sibTransId="{1AB5F1E8-7158-4AED-B704-9F16CA9E021F}"/>
    <dgm:cxn modelId="{D7BEFD16-E331-4D91-81E1-36542C8076E6}" type="presOf" srcId="{6A4B16A4-94BB-4D09-934A-FCD908ED2E7F}" destId="{301ECEC1-E99B-4445-B0D8-8AC39CEAB030}" srcOrd="0" destOrd="0" presId="urn:microsoft.com/office/officeart/2008/layout/VerticalCurvedList"/>
    <dgm:cxn modelId="{1B48A92A-D30F-403D-B4D5-05C802033A24}" srcId="{4BAA3F68-7AB3-4DCC-9298-0205865D8579}" destId="{D99E1218-F2F2-4C41-BA45-4816722A1B7D}" srcOrd="0" destOrd="0" parTransId="{EBD01C1D-8B8C-4583-B9C9-72FD70C678AD}" sibTransId="{ECEDF336-63F3-4D2E-9117-ACFB5F2C8228}"/>
    <dgm:cxn modelId="{8D875641-795D-45F9-A7E1-C5C238979B58}" srcId="{4BAA3F68-7AB3-4DCC-9298-0205865D8579}" destId="{04DB4E48-EBA4-4C23-9CE9-BB0858B206EE}" srcOrd="4" destOrd="0" parTransId="{69E01712-BB91-4974-B440-F05D708D64BE}" sibTransId="{16C1D2A6-DCB4-4A29-862D-4C6030709D53}"/>
    <dgm:cxn modelId="{D8DFF853-56D9-4524-8B5C-995777EE92F0}" srcId="{4BAA3F68-7AB3-4DCC-9298-0205865D8579}" destId="{CA0FA9C1-B77A-4564-B30A-973A9F1A67FF}" srcOrd="3" destOrd="0" parTransId="{B68D1817-F188-4F74-AC79-F01FABAB3CF9}" sibTransId="{945EC262-1C33-432F-B07E-573EFB180DDD}"/>
    <dgm:cxn modelId="{ED9A2993-0125-4C6F-8877-5A000BB0D2C5}" type="presOf" srcId="{4BAA3F68-7AB3-4DCC-9298-0205865D8579}" destId="{6D2E911A-6422-4811-9C67-28F7ECE05A6C}" srcOrd="0" destOrd="0" presId="urn:microsoft.com/office/officeart/2008/layout/VerticalCurvedList"/>
    <dgm:cxn modelId="{DA906FC5-39B7-4B27-B111-57EAE6404735}" type="presOf" srcId="{24D2C4E4-8CF7-4007-9CA9-54F4B02EAADE}" destId="{78A714D1-EFEC-417D-8E32-65C8307A6905}" srcOrd="0" destOrd="0" presId="urn:microsoft.com/office/officeart/2008/layout/VerticalCurvedList"/>
    <dgm:cxn modelId="{49006F4E-6D89-45EA-8AAC-569BF0C592C2}" type="presOf" srcId="{04DB4E48-EBA4-4C23-9CE9-BB0858B206EE}" destId="{747B8A57-1318-4BDF-94F2-D7579DA7F002}" srcOrd="0" destOrd="0" presId="urn:microsoft.com/office/officeart/2008/layout/VerticalCurvedList"/>
    <dgm:cxn modelId="{22316CE9-F21E-4BBC-A33A-20F21E4B2FA3}" type="presOf" srcId="{ECEDF336-63F3-4D2E-9117-ACFB5F2C8228}" destId="{B2978568-7639-4E71-A977-E32C45F8395A}" srcOrd="0" destOrd="0" presId="urn:microsoft.com/office/officeart/2008/layout/VerticalCurvedList"/>
    <dgm:cxn modelId="{DDC5D04B-115A-4754-80A4-F22EDBC13D4F}" type="presParOf" srcId="{6D2E911A-6422-4811-9C67-28F7ECE05A6C}" destId="{40F38DAB-E5ED-4A5D-B29F-45448335E670}" srcOrd="0" destOrd="0" presId="urn:microsoft.com/office/officeart/2008/layout/VerticalCurvedList"/>
    <dgm:cxn modelId="{E8CCA148-C9A9-4460-8E2C-3D0CF72E0F5F}" type="presParOf" srcId="{40F38DAB-E5ED-4A5D-B29F-45448335E670}" destId="{80558194-4530-4470-9BE3-46E18DD86D83}" srcOrd="0" destOrd="0" presId="urn:microsoft.com/office/officeart/2008/layout/VerticalCurvedList"/>
    <dgm:cxn modelId="{EE387DF8-30C6-4CB8-8261-FE8E9F73174F}" type="presParOf" srcId="{80558194-4530-4470-9BE3-46E18DD86D83}" destId="{59F22908-BBC9-43F5-B002-DE7BACCA2C6B}" srcOrd="0" destOrd="0" presId="urn:microsoft.com/office/officeart/2008/layout/VerticalCurvedList"/>
    <dgm:cxn modelId="{6F65D195-9138-4D90-9D69-8709ED1DF784}" type="presParOf" srcId="{80558194-4530-4470-9BE3-46E18DD86D83}" destId="{B2978568-7639-4E71-A977-E32C45F8395A}" srcOrd="1" destOrd="0" presId="urn:microsoft.com/office/officeart/2008/layout/VerticalCurvedList"/>
    <dgm:cxn modelId="{0C9D53C4-B0EA-4C9E-A369-F906C8A90C30}" type="presParOf" srcId="{80558194-4530-4470-9BE3-46E18DD86D83}" destId="{A5E813E9-F775-416B-B905-3B80219B1DCC}" srcOrd="2" destOrd="0" presId="urn:microsoft.com/office/officeart/2008/layout/VerticalCurvedList"/>
    <dgm:cxn modelId="{838C413E-2992-41E8-AE55-2FCDA4915D70}" type="presParOf" srcId="{80558194-4530-4470-9BE3-46E18DD86D83}" destId="{42275A74-8F12-4A29-981D-817163EFF308}" srcOrd="3" destOrd="0" presId="urn:microsoft.com/office/officeart/2008/layout/VerticalCurvedList"/>
    <dgm:cxn modelId="{A6B7060B-81F6-4188-9848-374A490D35D3}" type="presParOf" srcId="{40F38DAB-E5ED-4A5D-B29F-45448335E670}" destId="{CCFC1039-77EF-41BE-841E-26C6AC912241}" srcOrd="1" destOrd="0" presId="urn:microsoft.com/office/officeart/2008/layout/VerticalCurvedList"/>
    <dgm:cxn modelId="{6808F379-9979-484F-8F18-A303E955AD25}" type="presParOf" srcId="{40F38DAB-E5ED-4A5D-B29F-45448335E670}" destId="{05E6348D-D913-4281-BE3A-163B9D3A5780}" srcOrd="2" destOrd="0" presId="urn:microsoft.com/office/officeart/2008/layout/VerticalCurvedList"/>
    <dgm:cxn modelId="{943D8A4F-E458-46DC-AE6C-485A0B4A27A4}" type="presParOf" srcId="{05E6348D-D913-4281-BE3A-163B9D3A5780}" destId="{3BCB5A10-4E54-40DC-A12C-F5431E3F621B}" srcOrd="0" destOrd="0" presId="urn:microsoft.com/office/officeart/2008/layout/VerticalCurvedList"/>
    <dgm:cxn modelId="{7D2AC9A0-700C-4E1D-B72D-73CF22650A87}" type="presParOf" srcId="{40F38DAB-E5ED-4A5D-B29F-45448335E670}" destId="{301ECEC1-E99B-4445-B0D8-8AC39CEAB030}" srcOrd="3" destOrd="0" presId="urn:microsoft.com/office/officeart/2008/layout/VerticalCurvedList"/>
    <dgm:cxn modelId="{7927C626-22DB-4877-8EBD-7A017F8A9BB1}" type="presParOf" srcId="{40F38DAB-E5ED-4A5D-B29F-45448335E670}" destId="{ADD3EDEA-36BC-4744-8395-728FB912D2F9}" srcOrd="4" destOrd="0" presId="urn:microsoft.com/office/officeart/2008/layout/VerticalCurvedList"/>
    <dgm:cxn modelId="{308B50C6-F7ED-4949-A8F5-F2611FF6AE3C}" type="presParOf" srcId="{ADD3EDEA-36BC-4744-8395-728FB912D2F9}" destId="{3A88A1E2-22BF-4CE3-AE63-276F5614EF80}" srcOrd="0" destOrd="0" presId="urn:microsoft.com/office/officeart/2008/layout/VerticalCurvedList"/>
    <dgm:cxn modelId="{164F8A7B-4CEB-4D91-862A-B032B0CCF31F}" type="presParOf" srcId="{40F38DAB-E5ED-4A5D-B29F-45448335E670}" destId="{78A714D1-EFEC-417D-8E32-65C8307A6905}" srcOrd="5" destOrd="0" presId="urn:microsoft.com/office/officeart/2008/layout/VerticalCurvedList"/>
    <dgm:cxn modelId="{FE6B9E33-FDE5-469E-BD65-391C270D030D}" type="presParOf" srcId="{40F38DAB-E5ED-4A5D-B29F-45448335E670}" destId="{3491F573-D0E6-4B31-902E-2CC6AE80F2C7}" srcOrd="6" destOrd="0" presId="urn:microsoft.com/office/officeart/2008/layout/VerticalCurvedList"/>
    <dgm:cxn modelId="{5AE82E1F-3409-4423-935D-B3F930E1E95E}" type="presParOf" srcId="{3491F573-D0E6-4B31-902E-2CC6AE80F2C7}" destId="{65B44086-424F-4E64-91BC-CBE395095EEC}" srcOrd="0" destOrd="0" presId="urn:microsoft.com/office/officeart/2008/layout/VerticalCurvedList"/>
    <dgm:cxn modelId="{838A594D-67A4-45FA-9733-D97C94F91E34}" type="presParOf" srcId="{40F38DAB-E5ED-4A5D-B29F-45448335E670}" destId="{A739178D-0960-44E6-93CA-B109E6799836}" srcOrd="7" destOrd="0" presId="urn:microsoft.com/office/officeart/2008/layout/VerticalCurvedList"/>
    <dgm:cxn modelId="{E7147534-FA43-4F5B-997E-2BE4F3C4D9F2}" type="presParOf" srcId="{40F38DAB-E5ED-4A5D-B29F-45448335E670}" destId="{1C09ACFC-BE92-4FA9-814C-30FAD50F417C}" srcOrd="8" destOrd="0" presId="urn:microsoft.com/office/officeart/2008/layout/VerticalCurvedList"/>
    <dgm:cxn modelId="{8049DFF8-48E2-437F-8482-01B859F23D9C}" type="presParOf" srcId="{1C09ACFC-BE92-4FA9-814C-30FAD50F417C}" destId="{4D0114D1-A4DA-41E3-9D65-9802B2FE9257}" srcOrd="0" destOrd="0" presId="urn:microsoft.com/office/officeart/2008/layout/VerticalCurvedList"/>
    <dgm:cxn modelId="{3AA61C88-E3C8-4613-BED5-3696158804D8}" type="presParOf" srcId="{40F38DAB-E5ED-4A5D-B29F-45448335E670}" destId="{747B8A57-1318-4BDF-94F2-D7579DA7F002}" srcOrd="9" destOrd="0" presId="urn:microsoft.com/office/officeart/2008/layout/VerticalCurvedList"/>
    <dgm:cxn modelId="{76D78AA9-A742-4C04-9B4B-DC404A5C18CF}" type="presParOf" srcId="{40F38DAB-E5ED-4A5D-B29F-45448335E670}" destId="{23220ABB-4D7E-462B-BB5F-E9A4B206F439}" srcOrd="10" destOrd="0" presId="urn:microsoft.com/office/officeart/2008/layout/VerticalCurvedList"/>
    <dgm:cxn modelId="{82AD8EEE-A59B-400A-A088-A5199139D28D}" type="presParOf" srcId="{23220ABB-4D7E-462B-BB5F-E9A4B206F439}" destId="{B4D37D1A-3597-46D8-8937-B2B4402C5D9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212EAF-9BE0-49BE-8A9F-96A62226CF25}">
      <dsp:nvSpPr>
        <dsp:cNvPr id="0" name=""/>
        <dsp:cNvSpPr/>
      </dsp:nvSpPr>
      <dsp:spPr>
        <a:xfrm>
          <a:off x="-5016936" y="-768654"/>
          <a:ext cx="5974834" cy="5974834"/>
        </a:xfrm>
        <a:prstGeom prst="blockArc">
          <a:avLst>
            <a:gd name="adj1" fmla="val 18900000"/>
            <a:gd name="adj2" fmla="val 2700000"/>
            <a:gd name="adj3" fmla="val 36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1BD737-E755-4172-B64A-50DAA84D70CC}">
      <dsp:nvSpPr>
        <dsp:cNvPr id="0" name=""/>
        <dsp:cNvSpPr/>
      </dsp:nvSpPr>
      <dsp:spPr>
        <a:xfrm>
          <a:off x="419054" y="277256"/>
          <a:ext cx="11401179" cy="554868"/>
        </a:xfrm>
        <a:prstGeom prst="rect">
          <a:avLst/>
        </a:prstGeom>
        <a:solidFill>
          <a:srgbClr val="0033A0"/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42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Выявить  конкурентные преимущества вакансии. Подготовить рекомендации работодателю по организации информирования граждан, ищущих работу, о данных преимуществах.</a:t>
          </a:r>
          <a:endParaRPr lang="ru-RU" sz="1600" kern="1200" dirty="0"/>
        </a:p>
      </dsp:txBody>
      <dsp:txXfrm>
        <a:off x="419054" y="277256"/>
        <a:ext cx="11401179" cy="554868"/>
      </dsp:txXfrm>
    </dsp:sp>
    <dsp:sp modelId="{5C2FE376-E520-40A4-8432-5F74EDA74A6A}">
      <dsp:nvSpPr>
        <dsp:cNvPr id="0" name=""/>
        <dsp:cNvSpPr/>
      </dsp:nvSpPr>
      <dsp:spPr>
        <a:xfrm>
          <a:off x="72261" y="207898"/>
          <a:ext cx="693585" cy="693585"/>
        </a:xfrm>
        <a:prstGeom prst="ellipse">
          <a:avLst/>
        </a:prstGeom>
        <a:solidFill>
          <a:srgbClr val="0033A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E2B0F4-FFEF-41A0-8B4E-5C76861AE30D}">
      <dsp:nvSpPr>
        <dsp:cNvPr id="0" name=""/>
        <dsp:cNvSpPr/>
      </dsp:nvSpPr>
      <dsp:spPr>
        <a:xfrm>
          <a:off x="816656" y="1109292"/>
          <a:ext cx="11003577" cy="554868"/>
        </a:xfrm>
        <a:prstGeom prst="rect">
          <a:avLst/>
        </a:prstGeom>
        <a:solidFill>
          <a:srgbClr val="0033A0"/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42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Выявить свойства и характеристики вакансии, снижающие привлекательность для соискателей. Подготовить рекомендации по устранению факторов, снижающих привлекательность вакансии.</a:t>
          </a:r>
          <a:endParaRPr lang="ru-RU" sz="1700" kern="1200" dirty="0"/>
        </a:p>
      </dsp:txBody>
      <dsp:txXfrm>
        <a:off x="816656" y="1109292"/>
        <a:ext cx="11003577" cy="554868"/>
      </dsp:txXfrm>
    </dsp:sp>
    <dsp:sp modelId="{A3C85AA9-672C-4CCA-A8F0-B912DB6E34B7}">
      <dsp:nvSpPr>
        <dsp:cNvPr id="0" name=""/>
        <dsp:cNvSpPr/>
      </dsp:nvSpPr>
      <dsp:spPr>
        <a:xfrm>
          <a:off x="469863" y="1039934"/>
          <a:ext cx="693585" cy="693585"/>
        </a:xfrm>
        <a:prstGeom prst="ellipse">
          <a:avLst/>
        </a:prstGeom>
        <a:solidFill>
          <a:srgbClr val="0033A0"/>
        </a:solidFill>
        <a:ln>
          <a:solidFill>
            <a:srgbClr val="69B3E7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707162-664B-4CEA-9A17-EDF74DC9D399}">
      <dsp:nvSpPr>
        <dsp:cNvPr id="0" name=""/>
        <dsp:cNvSpPr/>
      </dsp:nvSpPr>
      <dsp:spPr>
        <a:xfrm>
          <a:off x="938688" y="1941328"/>
          <a:ext cx="10881545" cy="554868"/>
        </a:xfrm>
        <a:prstGeom prst="rect">
          <a:avLst/>
        </a:prstGeom>
        <a:solidFill>
          <a:srgbClr val="0033A0"/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42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Анализ аналогичных предложений на рынке труда. Определить уровень конкурентоспособности вакансии. Подготовить справку с рекомендациями по повышению привлекательности вакансии.</a:t>
          </a:r>
          <a:endParaRPr lang="ru-RU" sz="1700" kern="1200" dirty="0"/>
        </a:p>
      </dsp:txBody>
      <dsp:txXfrm>
        <a:off x="938688" y="1941328"/>
        <a:ext cx="10881545" cy="554868"/>
      </dsp:txXfrm>
    </dsp:sp>
    <dsp:sp modelId="{78C8421F-A3F3-4952-ABBE-BBEE33C12454}">
      <dsp:nvSpPr>
        <dsp:cNvPr id="0" name=""/>
        <dsp:cNvSpPr/>
      </dsp:nvSpPr>
      <dsp:spPr>
        <a:xfrm>
          <a:off x="591895" y="1871970"/>
          <a:ext cx="693585" cy="693585"/>
        </a:xfrm>
        <a:prstGeom prst="ellipse">
          <a:avLst/>
        </a:prstGeom>
        <a:solidFill>
          <a:srgbClr val="0033A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F0AC70-4380-4E18-BFDA-9352B28BF90D}">
      <dsp:nvSpPr>
        <dsp:cNvPr id="0" name=""/>
        <dsp:cNvSpPr/>
      </dsp:nvSpPr>
      <dsp:spPr>
        <a:xfrm>
          <a:off x="816656" y="2773364"/>
          <a:ext cx="11003577" cy="554868"/>
        </a:xfrm>
        <a:prstGeom prst="rect">
          <a:avLst/>
        </a:prstGeom>
        <a:solidFill>
          <a:srgbClr val="0033A0"/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42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Анализ качества описания вакансии. </a:t>
          </a:r>
          <a:r>
            <a:rPr lang="ru-RU" sz="1700" kern="1200" dirty="0" smtClean="0"/>
            <a:t>Подготовить предложения </a:t>
          </a:r>
          <a:r>
            <a:rPr lang="ru-RU" sz="1700" kern="1200" dirty="0" smtClean="0"/>
            <a:t>по улучшению заполнения структуры </a:t>
          </a:r>
          <a:r>
            <a:rPr lang="ru-RU" sz="1700" kern="1200" dirty="0" smtClean="0"/>
            <a:t>описания.</a:t>
          </a:r>
          <a:endParaRPr lang="ru-RU" sz="1700" kern="1200" dirty="0"/>
        </a:p>
      </dsp:txBody>
      <dsp:txXfrm>
        <a:off x="816656" y="2773364"/>
        <a:ext cx="11003577" cy="554868"/>
      </dsp:txXfrm>
    </dsp:sp>
    <dsp:sp modelId="{78A53CCA-2E63-4C28-B226-7A0B62921BE3}">
      <dsp:nvSpPr>
        <dsp:cNvPr id="0" name=""/>
        <dsp:cNvSpPr/>
      </dsp:nvSpPr>
      <dsp:spPr>
        <a:xfrm>
          <a:off x="469863" y="2704006"/>
          <a:ext cx="693585" cy="693585"/>
        </a:xfrm>
        <a:prstGeom prst="ellipse">
          <a:avLst/>
        </a:prstGeom>
        <a:solidFill>
          <a:srgbClr val="0033A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3D92B8-D60E-4760-876C-A4A8C36051C4}">
      <dsp:nvSpPr>
        <dsp:cNvPr id="0" name=""/>
        <dsp:cNvSpPr/>
      </dsp:nvSpPr>
      <dsp:spPr>
        <a:xfrm>
          <a:off x="419054" y="3605401"/>
          <a:ext cx="11401179" cy="554868"/>
        </a:xfrm>
        <a:prstGeom prst="rect">
          <a:avLst/>
        </a:prstGeom>
        <a:solidFill>
          <a:srgbClr val="0033A0"/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42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Подготовить рекомендации по формам и способам решения вопроса обеспечения кадрами.</a:t>
          </a:r>
          <a:endParaRPr lang="ru-RU" sz="1700" kern="1200" dirty="0"/>
        </a:p>
      </dsp:txBody>
      <dsp:txXfrm>
        <a:off x="419054" y="3605401"/>
        <a:ext cx="11401179" cy="554868"/>
      </dsp:txXfrm>
    </dsp:sp>
    <dsp:sp modelId="{319A8FAF-6818-4F85-80F5-CDEC2ED3D96F}">
      <dsp:nvSpPr>
        <dsp:cNvPr id="0" name=""/>
        <dsp:cNvSpPr/>
      </dsp:nvSpPr>
      <dsp:spPr>
        <a:xfrm>
          <a:off x="72261" y="3536042"/>
          <a:ext cx="693585" cy="693585"/>
        </a:xfrm>
        <a:prstGeom prst="ellipse">
          <a:avLst/>
        </a:prstGeom>
        <a:solidFill>
          <a:srgbClr val="0033A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0AD347-9558-4D9E-9734-5ED7BDC057AA}">
      <dsp:nvSpPr>
        <dsp:cNvPr id="0" name=""/>
        <dsp:cNvSpPr/>
      </dsp:nvSpPr>
      <dsp:spPr>
        <a:xfrm>
          <a:off x="126250" y="181122"/>
          <a:ext cx="1172333" cy="881371"/>
        </a:xfrm>
        <a:prstGeom prst="chevron">
          <a:avLst/>
        </a:prstGeom>
        <a:solidFill>
          <a:srgbClr val="CF4520"/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ЦЕЛЬ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71732" y="476326"/>
        <a:ext cx="881371" cy="290962"/>
      </dsp:txXfrm>
    </dsp:sp>
    <dsp:sp modelId="{6E3E4FF6-A638-48CE-87D2-C55E8E62EF57}">
      <dsp:nvSpPr>
        <dsp:cNvPr id="0" name=""/>
        <dsp:cNvSpPr/>
      </dsp:nvSpPr>
      <dsp:spPr>
        <a:xfrm rot="5400000">
          <a:off x="6220188" y="-4429439"/>
          <a:ext cx="1001599" cy="102290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1" kern="1200" dirty="0" smtClean="0">
              <a:solidFill>
                <a:srgbClr val="FF6600"/>
              </a:solidFill>
            </a:rPr>
            <a:t>Дать рекомендации работодателю, заявившему о потребности в работниках по указанной вакансии, выполнение которых позволит удовлетворить потребности работодателя в кадрах в минимальные сроки и с максимальным качеством</a:t>
          </a:r>
          <a:r>
            <a:rPr lang="ru-RU" sz="2000" b="1" kern="1200" dirty="0" smtClean="0">
              <a:solidFill>
                <a:srgbClr val="0033A0"/>
              </a:solidFill>
            </a:rPr>
            <a:t>.</a:t>
          </a:r>
          <a:endParaRPr lang="ru-RU" sz="2000" b="1" kern="1200" dirty="0">
            <a:solidFill>
              <a:srgbClr val="0033A0"/>
            </a:solidFill>
          </a:endParaRPr>
        </a:p>
      </dsp:txBody>
      <dsp:txXfrm rot="-5400000">
        <a:off x="1606454" y="233189"/>
        <a:ext cx="10180173" cy="9038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E2826-2C9D-46F7-B653-C1B35DD331A7}">
      <dsp:nvSpPr>
        <dsp:cNvPr id="0" name=""/>
        <dsp:cNvSpPr/>
      </dsp:nvSpPr>
      <dsp:spPr>
        <a:xfrm>
          <a:off x="1057167" y="18071"/>
          <a:ext cx="3191323" cy="5329421"/>
        </a:xfrm>
        <a:prstGeom prst="triangle">
          <a:avLst/>
        </a:prstGeom>
        <a:solidFill>
          <a:srgbClr val="69B3E7"/>
        </a:solidFill>
        <a:ln w="25400" cap="flat" cmpd="sng" algn="ctr">
          <a:solidFill>
            <a:srgbClr val="69B3E7"/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DB0691-8F93-444E-942A-4EB661C76DA7}">
      <dsp:nvSpPr>
        <dsp:cNvPr id="0" name=""/>
        <dsp:cNvSpPr/>
      </dsp:nvSpPr>
      <dsp:spPr>
        <a:xfrm>
          <a:off x="1440148" y="161597"/>
          <a:ext cx="10009128" cy="4636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33A0"/>
              </a:solidFill>
            </a:rPr>
            <a:t>Размер заработной платы</a:t>
          </a:r>
          <a:endParaRPr lang="ru-RU" sz="1700" b="1" kern="1200" dirty="0">
            <a:solidFill>
              <a:srgbClr val="0033A0"/>
            </a:solidFill>
          </a:endParaRPr>
        </a:p>
      </dsp:txBody>
      <dsp:txXfrm>
        <a:off x="1462780" y="184229"/>
        <a:ext cx="9963864" cy="418361"/>
      </dsp:txXfrm>
    </dsp:sp>
    <dsp:sp modelId="{AF17B2C5-1F56-4FAF-B78F-A83B0D892F0F}">
      <dsp:nvSpPr>
        <dsp:cNvPr id="0" name=""/>
        <dsp:cNvSpPr/>
      </dsp:nvSpPr>
      <dsp:spPr>
        <a:xfrm>
          <a:off x="1440148" y="765531"/>
          <a:ext cx="10009128" cy="4636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69B3E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33A0"/>
              </a:solidFill>
            </a:rPr>
            <a:t>Форма оплаты труда, периодичность и регулярность ее выплаты</a:t>
          </a:r>
          <a:endParaRPr lang="ru-RU" sz="1700" b="1" kern="1200" dirty="0">
            <a:solidFill>
              <a:srgbClr val="0033A0"/>
            </a:solidFill>
          </a:endParaRPr>
        </a:p>
      </dsp:txBody>
      <dsp:txXfrm>
        <a:off x="1462780" y="788163"/>
        <a:ext cx="9963864" cy="418361"/>
      </dsp:txXfrm>
    </dsp:sp>
    <dsp:sp modelId="{377E81E9-3B0D-4354-ABDF-3FCC87E19ADB}">
      <dsp:nvSpPr>
        <dsp:cNvPr id="0" name=""/>
        <dsp:cNvSpPr/>
      </dsp:nvSpPr>
      <dsp:spPr>
        <a:xfrm>
          <a:off x="1440148" y="1341594"/>
          <a:ext cx="10009128" cy="4636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F452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33A0"/>
              </a:solidFill>
            </a:rPr>
            <a:t>Режим работы, наличие командировок, переработок, ночных смен и т.д.</a:t>
          </a:r>
          <a:endParaRPr lang="ru-RU" sz="1700" b="1" kern="1200" dirty="0">
            <a:solidFill>
              <a:srgbClr val="0033A0"/>
            </a:solidFill>
          </a:endParaRPr>
        </a:p>
      </dsp:txBody>
      <dsp:txXfrm>
        <a:off x="1462780" y="1364226"/>
        <a:ext cx="9963864" cy="418361"/>
      </dsp:txXfrm>
    </dsp:sp>
    <dsp:sp modelId="{9D2671C4-6A57-438E-83D2-AEEB0603B432}">
      <dsp:nvSpPr>
        <dsp:cNvPr id="0" name=""/>
        <dsp:cNvSpPr/>
      </dsp:nvSpPr>
      <dsp:spPr>
        <a:xfrm>
          <a:off x="1440148" y="1905678"/>
          <a:ext cx="10009128" cy="4636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33A0"/>
              </a:solidFill>
            </a:rPr>
            <a:t>Наличие</a:t>
          </a:r>
          <a:r>
            <a:rPr lang="ru-RU" sz="1700" b="1" kern="1200" baseline="0" dirty="0" smtClean="0">
              <a:solidFill>
                <a:srgbClr val="0033A0"/>
              </a:solidFill>
            </a:rPr>
            <a:t> социальных гарантий</a:t>
          </a:r>
          <a:endParaRPr lang="ru-RU" sz="1700" b="1" kern="1200" dirty="0">
            <a:solidFill>
              <a:srgbClr val="0033A0"/>
            </a:solidFill>
          </a:endParaRPr>
        </a:p>
      </dsp:txBody>
      <dsp:txXfrm>
        <a:off x="1462780" y="1928310"/>
        <a:ext cx="9963864" cy="418361"/>
      </dsp:txXfrm>
    </dsp:sp>
    <dsp:sp modelId="{4A9BBE64-2314-4B37-8619-467972B1CF6E}">
      <dsp:nvSpPr>
        <dsp:cNvPr id="0" name=""/>
        <dsp:cNvSpPr/>
      </dsp:nvSpPr>
      <dsp:spPr>
        <a:xfrm>
          <a:off x="1440148" y="2462146"/>
          <a:ext cx="10009128" cy="4636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69B3E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33A0"/>
              </a:solidFill>
            </a:rPr>
            <a:t>Соответствие рабочего места требованиям охраны труда и санитарным нормам</a:t>
          </a:r>
          <a:endParaRPr lang="ru-RU" sz="1700" b="1" kern="1200" dirty="0">
            <a:solidFill>
              <a:srgbClr val="0033A0"/>
            </a:solidFill>
          </a:endParaRPr>
        </a:p>
      </dsp:txBody>
      <dsp:txXfrm>
        <a:off x="1462780" y="2484778"/>
        <a:ext cx="9963864" cy="418361"/>
      </dsp:txXfrm>
    </dsp:sp>
    <dsp:sp modelId="{66703D73-9396-48BA-AA1C-DAD2839AFBAD}">
      <dsp:nvSpPr>
        <dsp:cNvPr id="0" name=""/>
        <dsp:cNvSpPr/>
      </dsp:nvSpPr>
      <dsp:spPr>
        <a:xfrm>
          <a:off x="1440148" y="3038209"/>
          <a:ext cx="10009128" cy="4636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F452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33A0"/>
              </a:solidFill>
            </a:rPr>
            <a:t>Транспортная</a:t>
          </a:r>
          <a:r>
            <a:rPr lang="ru-RU" sz="1700" b="1" kern="1200" baseline="0" dirty="0" smtClean="0">
              <a:solidFill>
                <a:srgbClr val="0033A0"/>
              </a:solidFill>
            </a:rPr>
            <a:t> доступность рабочего места, наличие служебного транспорта, компенсация проезда </a:t>
          </a:r>
          <a:endParaRPr lang="ru-RU" sz="1700" b="1" kern="1200" dirty="0">
            <a:solidFill>
              <a:srgbClr val="0033A0"/>
            </a:solidFill>
          </a:endParaRPr>
        </a:p>
      </dsp:txBody>
      <dsp:txXfrm>
        <a:off x="1462780" y="3060841"/>
        <a:ext cx="9963864" cy="418361"/>
      </dsp:txXfrm>
    </dsp:sp>
    <dsp:sp modelId="{828501CB-A5C5-46CF-87F4-463503EBD092}">
      <dsp:nvSpPr>
        <dsp:cNvPr id="0" name=""/>
        <dsp:cNvSpPr/>
      </dsp:nvSpPr>
      <dsp:spPr>
        <a:xfrm>
          <a:off x="1440148" y="3614273"/>
          <a:ext cx="10009128" cy="4636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33A0"/>
              </a:solidFill>
            </a:rPr>
            <a:t>Наличие перспектив карьерного и профессионального развития работников, наличие внутрифирменного обучения</a:t>
          </a:r>
          <a:endParaRPr lang="ru-RU" sz="1700" b="1" kern="1200" dirty="0">
            <a:solidFill>
              <a:srgbClr val="0033A0"/>
            </a:solidFill>
          </a:endParaRPr>
        </a:p>
      </dsp:txBody>
      <dsp:txXfrm>
        <a:off x="1462780" y="3636905"/>
        <a:ext cx="9963864" cy="418361"/>
      </dsp:txXfrm>
    </dsp:sp>
    <dsp:sp modelId="{3EAADF98-137A-41D7-9D25-4EE37F10E70E}">
      <dsp:nvSpPr>
        <dsp:cNvPr id="0" name=""/>
        <dsp:cNvSpPr/>
      </dsp:nvSpPr>
      <dsp:spPr>
        <a:xfrm>
          <a:off x="1440148" y="4190337"/>
          <a:ext cx="10009128" cy="4636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69B3E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33A0"/>
              </a:solidFill>
            </a:rPr>
            <a:t>Текучесть кадров</a:t>
          </a:r>
          <a:endParaRPr lang="ru-RU" sz="1700" b="1" kern="1200" dirty="0">
            <a:solidFill>
              <a:srgbClr val="0033A0"/>
            </a:solidFill>
          </a:endParaRPr>
        </a:p>
      </dsp:txBody>
      <dsp:txXfrm>
        <a:off x="1462780" y="4212969"/>
        <a:ext cx="9963864" cy="418361"/>
      </dsp:txXfrm>
    </dsp:sp>
    <dsp:sp modelId="{3D3F3CB3-B729-4876-897C-9A9ABFC4F4EC}">
      <dsp:nvSpPr>
        <dsp:cNvPr id="0" name=""/>
        <dsp:cNvSpPr/>
      </dsp:nvSpPr>
      <dsp:spPr>
        <a:xfrm>
          <a:off x="1440148" y="4754807"/>
          <a:ext cx="10009128" cy="4636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F452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33A0"/>
              </a:solidFill>
            </a:rPr>
            <a:t>Наличие доступа работников к иным преференциям: льготам, спортивным сооружениям, ведомственным базам отдыха, медицинским услугам и пр.</a:t>
          </a:r>
          <a:endParaRPr lang="ru-RU" sz="1700" b="1" kern="1200" dirty="0">
            <a:solidFill>
              <a:srgbClr val="0033A0"/>
            </a:solidFill>
          </a:endParaRPr>
        </a:p>
      </dsp:txBody>
      <dsp:txXfrm>
        <a:off x="1462780" y="4777439"/>
        <a:ext cx="9963864" cy="4183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978568-7639-4E71-A977-E32C45F8395A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FC1039-77EF-41BE-841E-26C6AC912241}">
      <dsp:nvSpPr>
        <dsp:cNvPr id="0" name=""/>
        <dsp:cNvSpPr/>
      </dsp:nvSpPr>
      <dsp:spPr>
        <a:xfrm>
          <a:off x="509717" y="338558"/>
          <a:ext cx="10502932" cy="677550"/>
        </a:xfrm>
        <a:prstGeom prst="rect">
          <a:avLst/>
        </a:prstGeom>
        <a:solidFill>
          <a:srgbClr val="0033A0"/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+mn-lt"/>
              <a:ea typeface="Calibri" panose="020F0502020204030204" pitchFamily="34" charset="0"/>
            </a:rPr>
            <a:t>Анализ вакансий по ОКВЭД и средней заработной платой</a:t>
          </a:r>
          <a:endParaRPr lang="ru-RU" sz="2100" kern="1200" dirty="0">
            <a:latin typeface="+mn-lt"/>
          </a:endParaRPr>
        </a:p>
      </dsp:txBody>
      <dsp:txXfrm>
        <a:off x="509717" y="338558"/>
        <a:ext cx="10502932" cy="677550"/>
      </dsp:txXfrm>
    </dsp:sp>
    <dsp:sp modelId="{3BCB5A10-4E54-40DC-A12C-F5431E3F621B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solidFill>
          <a:srgbClr val="0033A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1ECEC1-E99B-4445-B0D8-8AC39CEAB030}">
      <dsp:nvSpPr>
        <dsp:cNvPr id="0" name=""/>
        <dsp:cNvSpPr/>
      </dsp:nvSpPr>
      <dsp:spPr>
        <a:xfrm>
          <a:off x="995230" y="1354558"/>
          <a:ext cx="10017419" cy="677550"/>
        </a:xfrm>
        <a:prstGeom prst="rect">
          <a:avLst/>
        </a:prstGeom>
        <a:solidFill>
          <a:srgbClr val="0033A0"/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+mn-lt"/>
              <a:ea typeface="Calibri" panose="020F0502020204030204" pitchFamily="34" charset="0"/>
            </a:rPr>
            <a:t>Информация о трудоустройстве граждан в организации по ОКВЭД</a:t>
          </a:r>
          <a:endParaRPr lang="ru-RU" sz="2100" kern="1200" dirty="0">
            <a:latin typeface="+mn-lt"/>
            <a:ea typeface="Calibri" panose="020F0502020204030204" pitchFamily="34" charset="0"/>
          </a:endParaRPr>
        </a:p>
      </dsp:txBody>
      <dsp:txXfrm>
        <a:off x="995230" y="1354558"/>
        <a:ext cx="10017419" cy="677550"/>
      </dsp:txXfrm>
    </dsp:sp>
    <dsp:sp modelId="{3A88A1E2-22BF-4CE3-AE63-276F5614EF80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solidFill>
          <a:srgbClr val="0033A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A714D1-EFEC-417D-8E32-65C8307A6905}">
      <dsp:nvSpPr>
        <dsp:cNvPr id="0" name=""/>
        <dsp:cNvSpPr/>
      </dsp:nvSpPr>
      <dsp:spPr>
        <a:xfrm>
          <a:off x="1144243" y="2370558"/>
          <a:ext cx="9868406" cy="677550"/>
        </a:xfrm>
        <a:prstGeom prst="rect">
          <a:avLst/>
        </a:prstGeom>
        <a:solidFill>
          <a:srgbClr val="0033A0"/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+mn-lt"/>
              <a:ea typeface="Calibri" panose="020F0502020204030204" pitchFamily="34" charset="0"/>
            </a:rPr>
            <a:t>Удовлетворение спроса (доля трудоустроенных граждан в числе заявленных вакансий)</a:t>
          </a:r>
          <a:endParaRPr lang="ru-RU" sz="2100" kern="1200" dirty="0">
            <a:latin typeface="+mn-lt"/>
            <a:ea typeface="Calibri" panose="020F0502020204030204" pitchFamily="34" charset="0"/>
          </a:endParaRPr>
        </a:p>
      </dsp:txBody>
      <dsp:txXfrm>
        <a:off x="1144243" y="2370558"/>
        <a:ext cx="9868406" cy="677550"/>
      </dsp:txXfrm>
    </dsp:sp>
    <dsp:sp modelId="{65B44086-424F-4E64-91BC-CBE395095EEC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solidFill>
          <a:srgbClr val="0033A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39178D-0960-44E6-93CA-B109E6799836}">
      <dsp:nvSpPr>
        <dsp:cNvPr id="0" name=""/>
        <dsp:cNvSpPr/>
      </dsp:nvSpPr>
      <dsp:spPr>
        <a:xfrm>
          <a:off x="995230" y="3386558"/>
          <a:ext cx="10017419" cy="677550"/>
        </a:xfrm>
        <a:prstGeom prst="rect">
          <a:avLst/>
        </a:prstGeom>
        <a:solidFill>
          <a:srgbClr val="0033A0"/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+mn-lt"/>
              <a:ea typeface="Calibri" panose="020F0502020204030204" pitchFamily="34" charset="0"/>
            </a:rPr>
            <a:t>Анализ </a:t>
          </a:r>
          <a:r>
            <a:rPr lang="ru-RU" sz="2100" kern="1200" dirty="0" smtClean="0">
              <a:latin typeface="+mn-lt"/>
              <a:ea typeface="Calibri" panose="020F0502020204030204" pitchFamily="34" charset="0"/>
            </a:rPr>
            <a:t>состава безработных</a:t>
          </a:r>
          <a:r>
            <a:rPr lang="ru-RU" sz="2100" kern="1200" dirty="0" smtClean="0">
              <a:latin typeface="+mn-lt"/>
              <a:ea typeface="Calibri" panose="020F0502020204030204" pitchFamily="34" charset="0"/>
            </a:rPr>
            <a:t>, уволенных из организаций по ОКВЭД (по возрасту, полу, образованию)</a:t>
          </a:r>
          <a:endParaRPr lang="ru-RU" sz="2100" kern="1200" dirty="0">
            <a:latin typeface="+mn-lt"/>
            <a:ea typeface="Calibri" panose="020F0502020204030204" pitchFamily="34" charset="0"/>
          </a:endParaRPr>
        </a:p>
      </dsp:txBody>
      <dsp:txXfrm>
        <a:off x="995230" y="3386558"/>
        <a:ext cx="10017419" cy="677550"/>
      </dsp:txXfrm>
    </dsp:sp>
    <dsp:sp modelId="{4D0114D1-A4DA-41E3-9D65-9802B2FE9257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solidFill>
          <a:srgbClr val="0033A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7B8A57-1318-4BDF-94F2-D7579DA7F002}">
      <dsp:nvSpPr>
        <dsp:cNvPr id="0" name=""/>
        <dsp:cNvSpPr/>
      </dsp:nvSpPr>
      <dsp:spPr>
        <a:xfrm>
          <a:off x="509717" y="4402558"/>
          <a:ext cx="10502932" cy="677550"/>
        </a:xfrm>
        <a:prstGeom prst="rect">
          <a:avLst/>
        </a:prstGeom>
        <a:solidFill>
          <a:srgbClr val="0033A0"/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+mn-lt"/>
              <a:ea typeface="Times New Roman" panose="02020603050405020304" pitchFamily="18" charset="0"/>
            </a:rPr>
            <a:t>Информация о безработных по ПМР с ОКВЭД и средней заработной платой</a:t>
          </a:r>
          <a:endParaRPr lang="ru-RU" sz="2100" kern="1200" dirty="0">
            <a:latin typeface="+mn-lt"/>
          </a:endParaRPr>
        </a:p>
      </dsp:txBody>
      <dsp:txXfrm>
        <a:off x="509717" y="4402558"/>
        <a:ext cx="10502932" cy="677550"/>
      </dsp:txXfrm>
    </dsp:sp>
    <dsp:sp modelId="{B4D37D1A-3597-46D8-8937-B2B4402C5D98}">
      <dsp:nvSpPr>
        <dsp:cNvPr id="0" name=""/>
        <dsp:cNvSpPr/>
      </dsp:nvSpPr>
      <dsp:spPr>
        <a:xfrm>
          <a:off x="86248" y="4317864"/>
          <a:ext cx="846937" cy="846937"/>
        </a:xfrm>
        <a:prstGeom prst="ellipse">
          <a:avLst/>
        </a:prstGeom>
        <a:solidFill>
          <a:srgbClr val="0033A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4244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251" tIns="44625" rIns="89251" bIns="44625" numCol="1" anchor="t" anchorCtr="0" compatLnSpc="1">
            <a:prstTxWarp prst="textNoShape">
              <a:avLst/>
            </a:prstTxWarp>
          </a:bodyPr>
          <a:lstStyle>
            <a:lvl1pPr defTabSz="893332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 bwMode="auto">
          <a:xfrm>
            <a:off x="5551488" y="0"/>
            <a:ext cx="42465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251" tIns="44625" rIns="89251" bIns="44625" numCol="1" anchor="t" anchorCtr="0" compatLnSpc="1">
            <a:prstTxWarp prst="textNoShape">
              <a:avLst/>
            </a:prstTxWarp>
          </a:bodyPr>
          <a:lstStyle>
            <a:lvl1pPr algn="r" defTabSz="893332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EE3596C2-E834-4767-8245-F54908FD7C98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 bwMode="auto">
          <a:xfrm>
            <a:off x="0" y="6399213"/>
            <a:ext cx="4244975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251" tIns="44625" rIns="89251" bIns="44625" numCol="1" anchor="b" anchorCtr="0" compatLnSpc="1">
            <a:prstTxWarp prst="textNoShape">
              <a:avLst/>
            </a:prstTxWarp>
          </a:bodyPr>
          <a:lstStyle>
            <a:lvl1pPr defTabSz="893332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 bwMode="auto">
          <a:xfrm>
            <a:off x="5551488" y="6399213"/>
            <a:ext cx="4246562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251" tIns="44625" rIns="89251" bIns="44625" numCol="1" anchor="b" anchorCtr="0" compatLnSpc="1">
            <a:prstTxWarp prst="textNoShape">
              <a:avLst/>
            </a:prstTxWarp>
          </a:bodyPr>
          <a:lstStyle>
            <a:lvl1pPr algn="r" defTabSz="893332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BACF402-0B49-4489-BCA6-5F989ABA2A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5260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4244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251" tIns="44625" rIns="89251" bIns="44625" numCol="1" anchor="t" anchorCtr="0" compatLnSpc="1">
            <a:prstTxWarp prst="textNoShape">
              <a:avLst/>
            </a:prstTxWarp>
          </a:bodyPr>
          <a:lstStyle>
            <a:lvl1pPr defTabSz="893332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5551488" y="0"/>
            <a:ext cx="42465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251" tIns="44625" rIns="89251" bIns="44625" numCol="1" anchor="t" anchorCtr="0" compatLnSpc="1">
            <a:prstTxWarp prst="textNoShape">
              <a:avLst/>
            </a:prstTxWarp>
          </a:bodyPr>
          <a:lstStyle>
            <a:lvl1pPr algn="r" defTabSz="893332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1EDB3585-DF5C-4225-BCD7-44BBE79EF6BD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57475" y="506413"/>
            <a:ext cx="4484688" cy="2524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278" tIns="45139" rIns="90278" bIns="45139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979488" y="3198813"/>
            <a:ext cx="7840662" cy="303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251" tIns="44625" rIns="89251" bIns="44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6399213"/>
            <a:ext cx="4244975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251" tIns="44625" rIns="89251" bIns="44625" numCol="1" anchor="b" anchorCtr="0" compatLnSpc="1">
            <a:prstTxWarp prst="textNoShape">
              <a:avLst/>
            </a:prstTxWarp>
          </a:bodyPr>
          <a:lstStyle>
            <a:lvl1pPr defTabSz="893332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5551488" y="6399213"/>
            <a:ext cx="4246562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251" tIns="44625" rIns="89251" bIns="44625" numCol="1" anchor="b" anchorCtr="0" compatLnSpc="1">
            <a:prstTxWarp prst="textNoShape">
              <a:avLst/>
            </a:prstTxWarp>
          </a:bodyPr>
          <a:lstStyle>
            <a:lvl1pPr algn="r" defTabSz="893332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0540CAE-3AC2-45C6-8FF5-256982633A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1371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57475" y="506413"/>
            <a:ext cx="4484688" cy="25241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76C4F-B457-41AA-8D21-0CE3D37CAB0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749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57475" y="506413"/>
            <a:ext cx="4484688" cy="25241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76C4F-B457-41AA-8D21-0CE3D37CAB0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065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57475" y="506413"/>
            <a:ext cx="4484688" cy="25241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76C4F-B457-41AA-8D21-0CE3D37CAB0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538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57475" y="506413"/>
            <a:ext cx="4484688" cy="25241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76C4F-B457-41AA-8D21-0CE3D37CAB0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116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57475" y="506413"/>
            <a:ext cx="4484688" cy="25241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76C4F-B457-41AA-8D21-0CE3D37CAB0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676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57475" y="506413"/>
            <a:ext cx="4484688" cy="25241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76C4F-B457-41AA-8D21-0CE3D37CAB0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259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FC40D-6FB9-1648-B027-EAD4E7DC4F2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0701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57475" y="506413"/>
            <a:ext cx="4484688" cy="25241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76C4F-B457-41AA-8D21-0CE3D37CAB0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726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67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_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icture Placeholder 2">
            <a:extLst>
              <a:ext uri="{FF2B5EF4-FFF2-40B4-BE49-F238E27FC236}">
                <a16:creationId xmlns:a16="http://schemas.microsoft.com/office/drawing/2014/main" xmlns="" id="{C27D9082-B526-EB40-A519-5A40567D208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en-US" sz="400" b="1">
                <a:solidFill>
                  <a:schemeClr val="lt1"/>
                </a:solidFill>
              </a:defRPr>
            </a:lvl1pPr>
          </a:lstStyle>
          <a:p>
            <a:pPr lvl="0" algn="ctr"/>
            <a:endParaRPr lang="en-US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654967" y="2601004"/>
            <a:ext cx="6882065" cy="1986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ctr" defTabSz="121907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589" algn="l"/>
              </a:tabLst>
              <a:defRPr lang="ru-RU" sz="4000" b="1" i="0" kern="1200" spc="0" baseline="0" dirty="0">
                <a:solidFill>
                  <a:schemeClr val="tx2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r>
              <a:rPr lang="en-US" dirty="0"/>
              <a:t>NAME OF YOUR TOP SLIDE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35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=""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9876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7" r:id="rId2"/>
    <p:sldLayoutId id="2147483848" r:id="rId3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9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7115" y="5661248"/>
            <a:ext cx="5616624" cy="974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ru-RU" i="1" dirty="0">
                <a:solidFill>
                  <a:srgbClr val="69B3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Заместитель директора Департамента</a:t>
            </a:r>
          </a:p>
          <a:p>
            <a:pPr>
              <a:spcAft>
                <a:spcPts val="200"/>
              </a:spcAft>
            </a:pPr>
            <a:r>
              <a:rPr lang="ru-RU" i="1" dirty="0">
                <a:solidFill>
                  <a:srgbClr val="69B3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труда и занятости населения</a:t>
            </a:r>
          </a:p>
          <a:p>
            <a:pPr>
              <a:spcAft>
                <a:spcPts val="200"/>
              </a:spcAft>
            </a:pP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Мария Владимировна Мальцева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59896" y="1722288"/>
            <a:ext cx="6696744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Сервис для работодателей </a:t>
            </a:r>
          </a:p>
          <a:p>
            <a:pPr algn="ctr"/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конкурентных 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преимуществ представленных вакансий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693550"/>
            <a:ext cx="4450149" cy="339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87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39616" y="2282044"/>
            <a:ext cx="72481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CF4520"/>
                </a:solidFill>
              </a:rPr>
              <a:t>тел</a:t>
            </a:r>
            <a:r>
              <a:rPr lang="ru-RU" sz="4800" b="1" dirty="0">
                <a:solidFill>
                  <a:srgbClr val="CF4520"/>
                </a:solidFill>
              </a:rPr>
              <a:t>.: </a:t>
            </a:r>
            <a:r>
              <a:rPr lang="ru-RU" sz="5400" b="1" dirty="0">
                <a:solidFill>
                  <a:srgbClr val="CF4520"/>
                </a:solidFill>
              </a:rPr>
              <a:t>(4922) </a:t>
            </a:r>
            <a:r>
              <a:rPr lang="ru-RU" sz="5400" b="1" dirty="0" smtClean="0">
                <a:solidFill>
                  <a:srgbClr val="CF4520"/>
                </a:solidFill>
              </a:rPr>
              <a:t>77-91-54</a:t>
            </a:r>
            <a:r>
              <a:rPr lang="ru-RU" sz="5400" b="1" dirty="0">
                <a:solidFill>
                  <a:srgbClr val="CF4520"/>
                </a:solidFill>
              </a:rPr>
              <a:t/>
            </a:r>
            <a:br>
              <a:rPr lang="ru-RU" sz="5400" b="1" dirty="0">
                <a:solidFill>
                  <a:srgbClr val="CF4520"/>
                </a:solidFill>
              </a:rPr>
            </a:br>
            <a:r>
              <a:rPr lang="ru-RU" sz="4800" b="1" dirty="0">
                <a:solidFill>
                  <a:srgbClr val="CF4520"/>
                </a:solidFill>
              </a:rPr>
              <a:t>e-mail: </a:t>
            </a:r>
            <a:r>
              <a:rPr lang="ru-RU" sz="5400" b="1" dirty="0" smtClean="0">
                <a:solidFill>
                  <a:srgbClr val="CF4520"/>
                </a:solidFill>
              </a:rPr>
              <a:t>dtzn@</a:t>
            </a:r>
            <a:r>
              <a:rPr lang="en-US" sz="5400" b="1" dirty="0" smtClean="0">
                <a:solidFill>
                  <a:srgbClr val="CF4520"/>
                </a:solidFill>
              </a:rPr>
              <a:t>avo</a:t>
            </a:r>
            <a:r>
              <a:rPr lang="ru-RU" sz="5400" b="1" dirty="0" smtClean="0">
                <a:solidFill>
                  <a:srgbClr val="CF4520"/>
                </a:solidFill>
              </a:rPr>
              <a:t>.ru</a:t>
            </a:r>
            <a:r>
              <a:rPr lang="ru-RU" sz="5400" b="1" dirty="0">
                <a:solidFill>
                  <a:srgbClr val="CF4520"/>
                </a:solidFill>
              </a:rPr>
              <a:t/>
            </a:r>
            <a:br>
              <a:rPr lang="ru-RU" sz="5400" b="1" dirty="0">
                <a:solidFill>
                  <a:srgbClr val="CF4520"/>
                </a:solidFill>
              </a:rPr>
            </a:br>
            <a:endParaRPr lang="ru-RU" sz="5400" b="1" dirty="0">
              <a:solidFill>
                <a:srgbClr val="CF452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440" y="4869160"/>
            <a:ext cx="1524000" cy="152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5459" y="6021288"/>
            <a:ext cx="1920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33A0"/>
                </a:solidFill>
              </a:rPr>
              <a:t>www.vladzan.ru</a:t>
            </a:r>
          </a:p>
        </p:txBody>
      </p:sp>
    </p:spTree>
    <p:extLst>
      <p:ext uri="{BB962C8B-B14F-4D97-AF65-F5344CB8AC3E}">
        <p14:creationId xmlns:p14="http://schemas.microsoft.com/office/powerpoint/2010/main" val="26804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82" y="1241938"/>
            <a:ext cx="5904656" cy="646331"/>
          </a:xfrm>
          <a:prstGeom prst="rect">
            <a:avLst/>
          </a:prstGeom>
          <a:ln w="28575">
            <a:solidFill>
              <a:srgbClr val="69B3E7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rgbClr val="0033A0"/>
                </a:solidFill>
                <a:latin typeface="+mn-lt"/>
                <a:ea typeface="Times New Roman" panose="02020603050405020304" pitchFamily="18" charset="0"/>
              </a:rPr>
              <a:t>На 1 января 2021 года средняя продолжительность существования вакансий – 3 месяца.</a:t>
            </a:r>
            <a:endParaRPr lang="ru-RU" i="1" dirty="0">
              <a:solidFill>
                <a:srgbClr val="0033A0"/>
              </a:solidFill>
              <a:latin typeface="+mn-lt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868659576"/>
              </p:ext>
            </p:extLst>
          </p:nvPr>
        </p:nvGraphicFramePr>
        <p:xfrm>
          <a:off x="6651450" y="3573016"/>
          <a:ext cx="2900933" cy="3132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624121194"/>
              </p:ext>
            </p:extLst>
          </p:nvPr>
        </p:nvGraphicFramePr>
        <p:xfrm>
          <a:off x="263352" y="2060847"/>
          <a:ext cx="5904656" cy="4644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588216" y="1196561"/>
            <a:ext cx="5256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Отказ граждан по выданным направлениям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57583" y="3392793"/>
            <a:ext cx="16886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33A0"/>
                </a:solidFill>
              </a:rPr>
              <a:t>83</a:t>
            </a:r>
          </a:p>
          <a:p>
            <a:pPr algn="ctr"/>
            <a:r>
              <a:rPr lang="ru-RU" b="1" dirty="0" smtClean="0">
                <a:solidFill>
                  <a:srgbClr val="0033A0"/>
                </a:solidFill>
              </a:rPr>
              <a:t>направления</a:t>
            </a:r>
            <a:endParaRPr lang="ru-RU" b="1" dirty="0">
              <a:solidFill>
                <a:srgbClr val="0033A0"/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091184297"/>
              </p:ext>
            </p:extLst>
          </p:nvPr>
        </p:nvGraphicFramePr>
        <p:xfrm>
          <a:off x="8976320" y="1373144"/>
          <a:ext cx="2880320" cy="5331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9572147" y="1656004"/>
            <a:ext cx="16886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33A0"/>
                </a:solidFill>
              </a:rPr>
              <a:t>432</a:t>
            </a:r>
          </a:p>
          <a:p>
            <a:pPr algn="ctr"/>
            <a:r>
              <a:rPr lang="ru-RU" b="1" dirty="0" smtClean="0">
                <a:solidFill>
                  <a:srgbClr val="0033A0"/>
                </a:solidFill>
              </a:rPr>
              <a:t>направления</a:t>
            </a:r>
            <a:endParaRPr lang="ru-RU" b="1" dirty="0">
              <a:solidFill>
                <a:srgbClr val="0033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50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533382" y="440262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F45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</a:t>
            </a:r>
            <a:endParaRPr lang="ru-RU" sz="2400" b="1" dirty="0">
              <a:solidFill>
                <a:srgbClr val="CF45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0715004"/>
              </p:ext>
            </p:extLst>
          </p:nvPr>
        </p:nvGraphicFramePr>
        <p:xfrm>
          <a:off x="157252" y="2359489"/>
          <a:ext cx="11881320" cy="4437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76154099"/>
              </p:ext>
            </p:extLst>
          </p:nvPr>
        </p:nvGraphicFramePr>
        <p:xfrm>
          <a:off x="90271" y="1069057"/>
          <a:ext cx="12011458" cy="1540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605480" y="1090993"/>
            <a:ext cx="10369152" cy="1169551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wrap="square" rtlCol="0">
            <a:spAutoFit/>
          </a:bodyPr>
          <a:lstStyle/>
          <a:p>
            <a:pPr lvl="0"/>
            <a:endParaRPr lang="ru-RU" sz="800" b="1" i="1" dirty="0" smtClean="0">
              <a:solidFill>
                <a:srgbClr val="FF6600"/>
              </a:solidFill>
            </a:endParaRPr>
          </a:p>
          <a:p>
            <a:pPr lvl="0"/>
            <a:r>
              <a:rPr lang="ru-RU" b="1" i="1" dirty="0" smtClean="0">
                <a:solidFill>
                  <a:srgbClr val="CF4520"/>
                </a:solidFill>
              </a:rPr>
              <a:t>Дать </a:t>
            </a:r>
            <a:r>
              <a:rPr lang="ru-RU" b="1" i="1" dirty="0">
                <a:solidFill>
                  <a:srgbClr val="CF4520"/>
                </a:solidFill>
              </a:rPr>
              <a:t>рекомендации работодателю по заявленной вакансии, выполнение которых позволит удовлетворить </a:t>
            </a:r>
            <a:r>
              <a:rPr lang="ru-RU" b="1" i="1" dirty="0" smtClean="0">
                <a:solidFill>
                  <a:srgbClr val="CF4520"/>
                </a:solidFill>
              </a:rPr>
              <a:t>его потребности в </a:t>
            </a:r>
            <a:r>
              <a:rPr lang="ru-RU" b="1" i="1" dirty="0">
                <a:solidFill>
                  <a:srgbClr val="CF4520"/>
                </a:solidFill>
              </a:rPr>
              <a:t>кадрах в минимальные сроки и с максимальным качеством</a:t>
            </a:r>
            <a:endParaRPr lang="ru-RU" i="1" dirty="0">
              <a:solidFill>
                <a:srgbClr val="CF4520"/>
              </a:solidFill>
            </a:endParaRPr>
          </a:p>
          <a:p>
            <a:pPr lvl="0"/>
            <a:endParaRPr lang="ru-RU" sz="800" b="1" i="1" dirty="0" smtClean="0">
              <a:solidFill>
                <a:srgbClr val="FF6600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0867439" y="1828324"/>
            <a:ext cx="1107193" cy="432220"/>
            <a:chOff x="5712971" y="2087220"/>
            <a:chExt cx="1520930" cy="621700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8008" y="2087220"/>
              <a:ext cx="610856" cy="621700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1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2468" y="2158169"/>
              <a:ext cx="471433" cy="479802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1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2971" y="2158169"/>
              <a:ext cx="471433" cy="4798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331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80728"/>
            <a:ext cx="1219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 smtClean="0">
                <a:solidFill>
                  <a:srgbClr val="CF4520"/>
                </a:solidFill>
              </a:rPr>
              <a:t>ПОРЯДОК </a:t>
            </a:r>
            <a:r>
              <a:rPr lang="ru-RU" sz="2100" b="1" dirty="0">
                <a:solidFill>
                  <a:srgbClr val="CF4520"/>
                </a:solidFill>
              </a:rPr>
              <a:t>ПРЕДОСТАВЛЕНИЯ СЕРВИСА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63352" y="1556792"/>
            <a:ext cx="4320480" cy="1080120"/>
          </a:xfrm>
          <a:prstGeom prst="round2DiagRect">
            <a:avLst/>
          </a:prstGeom>
          <a:solidFill>
            <a:srgbClr val="69B3E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33A0"/>
                </a:solidFill>
              </a:rPr>
              <a:t>Заявление </a:t>
            </a:r>
            <a:r>
              <a:rPr lang="ru-RU" sz="2400" b="1" dirty="0" smtClean="0">
                <a:solidFill>
                  <a:srgbClr val="0033A0"/>
                </a:solidFill>
              </a:rPr>
              <a:t>работодателя</a:t>
            </a:r>
          </a:p>
          <a:p>
            <a:pPr algn="ctr"/>
            <a:endParaRPr lang="ru-RU" sz="800" b="1" dirty="0" smtClean="0">
              <a:solidFill>
                <a:srgbClr val="0033A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33A0"/>
                </a:solidFill>
              </a:rPr>
              <a:t>или предложение </a:t>
            </a:r>
            <a:r>
              <a:rPr lang="ru-RU" sz="2400" b="1" dirty="0">
                <a:solidFill>
                  <a:srgbClr val="0033A0"/>
                </a:solidFill>
              </a:rPr>
              <a:t>ЦЗН 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303912" y="1556792"/>
            <a:ext cx="2952328" cy="1080120"/>
          </a:xfrm>
          <a:prstGeom prst="round2DiagRect">
            <a:avLst/>
          </a:prstGeom>
          <a:solidFill>
            <a:srgbClr val="69B3E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3A0"/>
                </a:solidFill>
              </a:rPr>
              <a:t>Сервис</a:t>
            </a:r>
            <a:endParaRPr lang="ru-RU" sz="2400" b="1" dirty="0">
              <a:solidFill>
                <a:srgbClr val="0033A0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8976320" y="1556792"/>
            <a:ext cx="2952328" cy="1080120"/>
          </a:xfrm>
          <a:prstGeom prst="round2DiagRect">
            <a:avLst/>
          </a:prstGeom>
          <a:solidFill>
            <a:srgbClr val="69B3E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3A0"/>
                </a:solidFill>
              </a:rPr>
              <a:t>Результат</a:t>
            </a:r>
            <a:endParaRPr lang="ru-RU" sz="2400" b="1" dirty="0">
              <a:solidFill>
                <a:srgbClr val="0033A0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4655840" y="1952836"/>
            <a:ext cx="576064" cy="288032"/>
          </a:xfrm>
          <a:prstGeom prst="rightArrow">
            <a:avLst/>
          </a:prstGeom>
          <a:solidFill>
            <a:srgbClr val="0033A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8328248" y="1952836"/>
            <a:ext cx="576064" cy="288032"/>
          </a:xfrm>
          <a:prstGeom prst="rightArrow">
            <a:avLst/>
          </a:prstGeom>
          <a:solidFill>
            <a:srgbClr val="0033A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35360" y="3826783"/>
            <a:ext cx="4320480" cy="2554545"/>
          </a:xfrm>
          <a:prstGeom prst="rect">
            <a:avLst/>
          </a:prstGeom>
          <a:solidFill>
            <a:schemeClr val="tx2">
              <a:lumMod val="60000"/>
              <a:lumOff val="40000"/>
              <a:alpha val="50000"/>
            </a:schemeClr>
          </a:solidFill>
          <a:ln w="12700">
            <a:solidFill>
              <a:srgbClr val="0033A0"/>
            </a:solidFill>
          </a:ln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1600" b="1" dirty="0" smtClean="0">
                <a:solidFill>
                  <a:srgbClr val="0033A0"/>
                </a:solidFill>
                <a:latin typeface="+mn-lt"/>
                <a:ea typeface="Times New Roman" panose="02020603050405020304" pitchFamily="18" charset="0"/>
              </a:rPr>
              <a:t>Основанием</a:t>
            </a:r>
            <a:r>
              <a:rPr lang="ru-RU" sz="1600" dirty="0" smtClean="0">
                <a:solidFill>
                  <a:srgbClr val="0033A0"/>
                </a:solidFill>
                <a:latin typeface="+mn-lt"/>
                <a:ea typeface="Times New Roman" panose="02020603050405020304" pitchFamily="18" charset="0"/>
              </a:rPr>
              <a:t> для предоставления сервиса является длительное </a:t>
            </a:r>
            <a:r>
              <a:rPr lang="ru-RU" sz="1600" dirty="0">
                <a:solidFill>
                  <a:srgbClr val="0033A0"/>
                </a:solidFill>
                <a:latin typeface="+mn-lt"/>
                <a:ea typeface="Times New Roman" panose="02020603050405020304" pitchFamily="18" charset="0"/>
              </a:rPr>
              <a:t>(более 1 месяца) не заполнение </a:t>
            </a:r>
            <a:r>
              <a:rPr lang="ru-RU" sz="1600" dirty="0" smtClean="0">
                <a:solidFill>
                  <a:srgbClr val="0033A0"/>
                </a:solidFill>
                <a:latin typeface="+mn-lt"/>
                <a:ea typeface="Times New Roman" panose="02020603050405020304" pitchFamily="18" charset="0"/>
              </a:rPr>
              <a:t>вакансии по </a:t>
            </a:r>
            <a:r>
              <a:rPr lang="ru-RU" sz="1600" u="sng" dirty="0" smtClean="0">
                <a:solidFill>
                  <a:srgbClr val="0033A0"/>
                </a:solidFill>
                <a:latin typeface="+mn-lt"/>
                <a:ea typeface="Times New Roman" panose="02020603050405020304" pitchFamily="18" charset="0"/>
              </a:rPr>
              <a:t>причинам:</a:t>
            </a:r>
          </a:p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rgbClr val="FF0000"/>
                </a:solidFill>
                <a:ea typeface="Times New Roman" panose="02020603050405020304" pitchFamily="18" charset="0"/>
                <a:sym typeface="Webdings"/>
              </a:rPr>
              <a:t></a:t>
            </a:r>
            <a:r>
              <a:rPr lang="ru-RU" sz="1600" dirty="0" smtClean="0">
                <a:solidFill>
                  <a:srgbClr val="0033A0"/>
                </a:solidFill>
                <a:ea typeface="Times New Roman" panose="02020603050405020304" pitchFamily="18" charset="0"/>
              </a:rPr>
              <a:t>отсутствие </a:t>
            </a:r>
            <a:r>
              <a:rPr lang="ru-RU" sz="1600" dirty="0">
                <a:solidFill>
                  <a:srgbClr val="0033A0"/>
                </a:solidFill>
                <a:ea typeface="Times New Roman" panose="02020603050405020304" pitchFamily="18" charset="0"/>
              </a:rPr>
              <a:t>интереса к вакансии со стороны соискателей (отказ граждан, ищущих работу, от получения направления на работу, отсутствие откликов на вакансию и др</a:t>
            </a:r>
            <a:r>
              <a:rPr lang="ru-RU" sz="1600" dirty="0" smtClean="0">
                <a:solidFill>
                  <a:srgbClr val="0033A0"/>
                </a:solidFill>
                <a:ea typeface="Times New Roman" panose="02020603050405020304" pitchFamily="18" charset="0"/>
              </a:rPr>
              <a:t>.</a:t>
            </a:r>
          </a:p>
          <a:p>
            <a:pPr lvl="0">
              <a:spcAft>
                <a:spcPts val="0"/>
              </a:spcAft>
            </a:pPr>
            <a:r>
              <a:rPr lang="ru-RU" sz="1600" dirty="0">
                <a:solidFill>
                  <a:srgbClr val="FF0000"/>
                </a:solidFill>
                <a:ea typeface="Times New Roman" panose="02020603050405020304" pitchFamily="18" charset="0"/>
                <a:sym typeface="Webdings"/>
              </a:rPr>
              <a:t> </a:t>
            </a:r>
            <a:r>
              <a:rPr lang="ru-RU" sz="1600" dirty="0" smtClean="0">
                <a:solidFill>
                  <a:srgbClr val="0033A0"/>
                </a:solidFill>
                <a:ea typeface="Times New Roman" panose="02020603050405020304" pitchFamily="18" charset="0"/>
              </a:rPr>
              <a:t>отказ </a:t>
            </a:r>
            <a:r>
              <a:rPr lang="ru-RU" sz="1600" dirty="0">
                <a:solidFill>
                  <a:srgbClr val="0033A0"/>
                </a:solidFill>
                <a:ea typeface="Times New Roman" panose="02020603050405020304" pitchFamily="18" charset="0"/>
              </a:rPr>
              <a:t>граждан от трудоустройства по результатам переговоров с </a:t>
            </a:r>
            <a:r>
              <a:rPr lang="ru-RU" sz="1600" dirty="0" smtClean="0">
                <a:solidFill>
                  <a:srgbClr val="0033A0"/>
                </a:solidFill>
                <a:ea typeface="Times New Roman" panose="02020603050405020304" pitchFamily="18" charset="0"/>
              </a:rPr>
              <a:t>работодателем</a:t>
            </a:r>
            <a:endParaRPr lang="ru-RU" sz="1900" dirty="0">
              <a:solidFill>
                <a:srgbClr val="0033A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3717032"/>
            <a:ext cx="1512168" cy="1480665"/>
          </a:xfrm>
          <a:prstGeom prst="rect">
            <a:avLst/>
          </a:prstGeom>
        </p:spPr>
      </p:pic>
      <p:sp>
        <p:nvSpPr>
          <p:cNvPr id="3" name="Штриховая стрелка вправо 2"/>
          <p:cNvSpPr/>
          <p:nvPr/>
        </p:nvSpPr>
        <p:spPr>
          <a:xfrm rot="16200000">
            <a:off x="1883532" y="2672916"/>
            <a:ext cx="1296144" cy="1080120"/>
          </a:xfrm>
          <a:prstGeom prst="stripedRightArrow">
            <a:avLst/>
          </a:prstGeom>
          <a:solidFill>
            <a:srgbClr val="ACD6F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303912" y="2881735"/>
            <a:ext cx="2952328" cy="523220"/>
          </a:xfrm>
          <a:prstGeom prst="rect">
            <a:avLst/>
          </a:prstGeom>
          <a:ln w="28575">
            <a:solidFill>
              <a:srgbClr val="CF452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CF4520"/>
                </a:solidFill>
                <a:latin typeface="+mn-lt"/>
                <a:ea typeface="Times New Roman" panose="02020603050405020304" pitchFamily="18" charset="0"/>
              </a:rPr>
              <a:t>*Срок </a:t>
            </a:r>
            <a:r>
              <a:rPr lang="ru-RU" sz="1400" i="1" dirty="0">
                <a:solidFill>
                  <a:srgbClr val="CF4520"/>
                </a:solidFill>
                <a:latin typeface="+mn-lt"/>
                <a:ea typeface="Times New Roman" panose="02020603050405020304" pitchFamily="18" charset="0"/>
              </a:rPr>
              <a:t>оказания услуги </a:t>
            </a:r>
            <a:endParaRPr lang="ru-RU" sz="1400" i="1" dirty="0" smtClean="0">
              <a:solidFill>
                <a:srgbClr val="CF4520"/>
              </a:solidFill>
              <a:latin typeface="+mn-lt"/>
              <a:ea typeface="Times New Roman" panose="02020603050405020304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CF4520"/>
                </a:solidFill>
                <a:latin typeface="+mn-lt"/>
                <a:ea typeface="Times New Roman" panose="02020603050405020304" pitchFamily="18" charset="0"/>
              </a:rPr>
              <a:t>3 </a:t>
            </a:r>
            <a:r>
              <a:rPr lang="ru-RU" sz="1400" i="1" dirty="0">
                <a:solidFill>
                  <a:srgbClr val="CF4520"/>
                </a:solidFill>
                <a:latin typeface="+mn-lt"/>
                <a:ea typeface="Times New Roman" panose="02020603050405020304" pitchFamily="18" charset="0"/>
              </a:rPr>
              <a:t>рабочих дня</a:t>
            </a:r>
            <a:endParaRPr lang="ru-RU" sz="1400" i="1" dirty="0">
              <a:solidFill>
                <a:srgbClr val="CF4520"/>
              </a:solidFill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861995" y="2924944"/>
            <a:ext cx="318097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Справка о конкурентоспособности вакансии</a:t>
            </a:r>
            <a:endParaRPr lang="ru-RU" sz="190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 panose="02020603050405020304" pitchFamily="18" charset="0"/>
            </a:endParaRPr>
          </a:p>
          <a:p>
            <a:r>
              <a:rPr lang="ru-RU" sz="19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Рекомендации  о методах повышения привлекательности вакансии</a:t>
            </a:r>
          </a:p>
          <a:p>
            <a:r>
              <a:rPr lang="ru-RU" sz="1900" i="1" dirty="0">
                <a:solidFill>
                  <a:srgbClr val="CF45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*</a:t>
            </a:r>
            <a:r>
              <a:rPr lang="ru-RU" sz="1900" i="1" dirty="0" smtClean="0">
                <a:solidFill>
                  <a:srgbClr val="CF45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при необходимости 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П</a:t>
            </a:r>
            <a:r>
              <a:rPr lang="ru-RU" sz="19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редложения 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по формам и способам решения вопросов кадрового </a:t>
            </a:r>
            <a:r>
              <a:rPr lang="ru-RU" sz="19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обеспечения в </a:t>
            </a:r>
            <a:r>
              <a:rPr lang="ru-RU" sz="19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компании</a:t>
            </a:r>
            <a:endParaRPr lang="ru-RU" sz="19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33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52736"/>
            <a:ext cx="1219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F4520"/>
                </a:solidFill>
              </a:rPr>
              <a:t>АНАЛИЗ </a:t>
            </a:r>
            <a:r>
              <a:rPr lang="ru-RU" sz="2000" b="1" dirty="0">
                <a:solidFill>
                  <a:srgbClr val="CF4520"/>
                </a:solidFill>
              </a:rPr>
              <a:t>СВОЙСТВ И ХАРАКТЕРИСТИК ВАКАНСИИ, ПРЕДСТАВЛЕННОЙ </a:t>
            </a:r>
            <a:r>
              <a:rPr lang="ru-RU" sz="2000" b="1" dirty="0" smtClean="0">
                <a:solidFill>
                  <a:srgbClr val="CF4520"/>
                </a:solidFill>
              </a:rPr>
              <a:t>РАБОТОДАТЕЛЕМ</a:t>
            </a:r>
            <a:endParaRPr lang="ru-RU" sz="2000" b="1" dirty="0">
              <a:solidFill>
                <a:srgbClr val="CF452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66899369"/>
              </p:ext>
            </p:extLst>
          </p:nvPr>
        </p:nvGraphicFramePr>
        <p:xfrm>
          <a:off x="-960784" y="1439333"/>
          <a:ext cx="1188132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28" y="3829265"/>
            <a:ext cx="1022081" cy="6388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192" y="5229200"/>
            <a:ext cx="1196752" cy="1196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2901" y="1832744"/>
            <a:ext cx="1081541" cy="109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3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52736"/>
            <a:ext cx="1219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F4520"/>
                </a:solidFill>
              </a:rPr>
              <a:t>ИНСТРУКЦИЯ </a:t>
            </a:r>
            <a:r>
              <a:rPr lang="ru-RU" sz="2000" b="1" dirty="0">
                <a:solidFill>
                  <a:srgbClr val="CF4520"/>
                </a:solidFill>
              </a:rPr>
              <a:t>ДЛЯ СПЕЦИАЛИСТА ЦЗН ДЛЯ ПРОВЕДЕНИЯ </a:t>
            </a:r>
            <a:r>
              <a:rPr lang="ru-RU" sz="2000" b="1" dirty="0" smtClean="0">
                <a:solidFill>
                  <a:srgbClr val="CF4520"/>
                </a:solidFill>
              </a:rPr>
              <a:t>АНАЛИЗА В ПК «КАТАРСИС»</a:t>
            </a:r>
            <a:endParaRPr lang="ru-RU" sz="2000" b="1" dirty="0">
              <a:solidFill>
                <a:srgbClr val="CF4520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479376" y="1378471"/>
            <a:ext cx="11089232" cy="5418667"/>
            <a:chOff x="623392" y="1340768"/>
            <a:chExt cx="11089232" cy="5418667"/>
          </a:xfrm>
        </p:grpSpPr>
        <p:graphicFrame>
          <p:nvGraphicFramePr>
            <p:cNvPr id="8" name="Схема 7"/>
            <p:cNvGraphicFramePr/>
            <p:nvPr>
              <p:extLst>
                <p:ext uri="{D42A27DB-BD31-4B8C-83A1-F6EECF244321}">
                  <p14:modId xmlns:p14="http://schemas.microsoft.com/office/powerpoint/2010/main" val="990117769"/>
                </p:ext>
              </p:extLst>
            </p:nvPr>
          </p:nvGraphicFramePr>
          <p:xfrm>
            <a:off x="623392" y="1340768"/>
            <a:ext cx="11089232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9" name="TextBox 8"/>
            <p:cNvSpPr txBox="1"/>
            <p:nvPr/>
          </p:nvSpPr>
          <p:spPr>
            <a:xfrm>
              <a:off x="839415" y="155949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346445" y="2564904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87488" y="3634602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346444" y="4626820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  <a:endPara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39415" y="563526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  <a:endPara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3" y="3484884"/>
            <a:ext cx="1131395" cy="113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34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006320"/>
            <a:ext cx="12192000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CF4520"/>
                </a:solidFill>
              </a:rPr>
              <a:t>ПРИМЕРЫ РЕКОМЕНДАЦИЙ РАБОТОДАТЕЛЯМ, КОТОРЫЕ УЛУЧШИЛИ КАЧЕСТВО ВАКАНСИЙ</a:t>
            </a:r>
            <a:endParaRPr lang="ru-RU" sz="2000" b="1" dirty="0">
              <a:solidFill>
                <a:srgbClr val="CF4520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767408" y="1699982"/>
            <a:ext cx="3960440" cy="1080120"/>
          </a:xfrm>
          <a:prstGeom prst="round2DiagRect">
            <a:avLst/>
          </a:prstGeom>
          <a:solidFill>
            <a:srgbClr val="69B3E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3A0"/>
                </a:solidFill>
              </a:rPr>
              <a:t>АКЦИЯ</a:t>
            </a:r>
          </a:p>
          <a:p>
            <a:pPr algn="ctr"/>
            <a:r>
              <a:rPr lang="ru-RU" sz="2400" b="1" dirty="0" smtClean="0">
                <a:solidFill>
                  <a:srgbClr val="0033A0"/>
                </a:solidFill>
              </a:rPr>
              <a:t>«Приведи друга»</a:t>
            </a:r>
            <a:endParaRPr lang="ru-RU" sz="2400" b="1" dirty="0">
              <a:solidFill>
                <a:srgbClr val="0033A0"/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7608168" y="1686638"/>
            <a:ext cx="3960440" cy="1080120"/>
          </a:xfrm>
          <a:prstGeom prst="round2DiagRect">
            <a:avLst/>
          </a:prstGeom>
          <a:solidFill>
            <a:srgbClr val="69B3E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3A0"/>
                </a:solidFill>
              </a:rPr>
              <a:t>Организация системы наставничества</a:t>
            </a:r>
            <a:endParaRPr lang="ru-RU" sz="2400" b="1" dirty="0">
              <a:solidFill>
                <a:srgbClr val="0033A0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115780" y="3429000"/>
            <a:ext cx="3960440" cy="1080120"/>
          </a:xfrm>
          <a:prstGeom prst="round2DiagRect">
            <a:avLst/>
          </a:prstGeom>
          <a:solidFill>
            <a:srgbClr val="69B3E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3A0"/>
                </a:solidFill>
              </a:rPr>
              <a:t>Доставка на работу</a:t>
            </a:r>
            <a:endParaRPr lang="ru-RU" sz="2400" b="1" dirty="0">
              <a:solidFill>
                <a:srgbClr val="0033A0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767408" y="5049180"/>
            <a:ext cx="3960440" cy="1080120"/>
          </a:xfrm>
          <a:prstGeom prst="round2DiagRect">
            <a:avLst/>
          </a:prstGeom>
          <a:solidFill>
            <a:srgbClr val="69B3E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3A0"/>
                </a:solidFill>
              </a:rPr>
              <a:t>Введение в штат </a:t>
            </a:r>
          </a:p>
          <a:p>
            <a:pPr algn="ctr"/>
            <a:r>
              <a:rPr lang="en-US" sz="2400" b="1" dirty="0" smtClean="0">
                <a:solidFill>
                  <a:srgbClr val="0033A0"/>
                </a:solidFill>
              </a:rPr>
              <a:t>HR-</a:t>
            </a:r>
            <a:r>
              <a:rPr lang="ru-RU" sz="2400" b="1" dirty="0" smtClean="0">
                <a:solidFill>
                  <a:srgbClr val="0033A0"/>
                </a:solidFill>
              </a:rPr>
              <a:t>специалиста</a:t>
            </a:r>
            <a:endParaRPr lang="ru-RU" sz="2400" b="1" dirty="0">
              <a:solidFill>
                <a:srgbClr val="0033A0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7608168" y="5049180"/>
            <a:ext cx="3960440" cy="1080120"/>
          </a:xfrm>
          <a:prstGeom prst="round2DiagRect">
            <a:avLst/>
          </a:prstGeom>
          <a:solidFill>
            <a:srgbClr val="69B3E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3A0"/>
                </a:solidFill>
              </a:rPr>
              <a:t>Организация питания сотрудников</a:t>
            </a:r>
            <a:endParaRPr lang="ru-RU" sz="2400" b="1" dirty="0">
              <a:solidFill>
                <a:srgbClr val="0033A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6" y="2965226"/>
            <a:ext cx="855539" cy="8555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0333" y="2955732"/>
            <a:ext cx="371278" cy="8561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526" y="4698935"/>
            <a:ext cx="588885" cy="70048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898" y="4293096"/>
            <a:ext cx="696149" cy="69614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79" y="4125868"/>
            <a:ext cx="863377" cy="86337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366" y="1422524"/>
            <a:ext cx="1933284" cy="168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24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958374"/>
              </p:ext>
            </p:extLst>
          </p:nvPr>
        </p:nvGraphicFramePr>
        <p:xfrm>
          <a:off x="119336" y="1404114"/>
          <a:ext cx="11845316" cy="54452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20380"/>
                <a:gridCol w="8424936"/>
              </a:tblGrid>
              <a:tr h="2974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effectLst/>
                        </a:rPr>
                        <a:t>Было первоначально</a:t>
                      </a:r>
                      <a:endParaRPr lang="ru-RU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70" marR="37670" marT="0" marB="0" anchor="ctr">
                    <a:solidFill>
                      <a:srgbClr val="0033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Стало с </a:t>
                      </a:r>
                      <a:r>
                        <a:rPr lang="ru-RU" sz="1300" b="1" dirty="0" smtClean="0">
                          <a:effectLst/>
                        </a:rPr>
                        <a:t>01.04.2021г (после рекомендаций ЦЗН)</a:t>
                      </a:r>
                      <a:endParaRPr lang="ru-RU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70" marR="37670" marT="0" marB="0" anchor="ctr">
                    <a:solidFill>
                      <a:srgbClr val="0033A0"/>
                    </a:solidFill>
                  </a:tcPr>
                </a:tc>
              </a:tr>
              <a:tr h="1168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</a:rPr>
                        <a:t>Должностные обязанности: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CF4520"/>
                          </a:solidFill>
                          <a:effectLst/>
                        </a:rPr>
                        <a:t>не указано</a:t>
                      </a:r>
                      <a:endParaRPr lang="ru-RU" sz="1300" b="1" dirty="0">
                        <a:solidFill>
                          <a:srgbClr val="CF45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70" marR="3767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Выполнять подготовительные операции, предшествующие сварке;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Выполнение зачистки швов после подготовительных операций;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Проверка работоспособности сварочного оборудования и работа по его настройке;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33A0"/>
                          </a:solidFill>
                          <a:effectLst/>
                        </a:rPr>
                        <a:t>Выполнение</a:t>
                      </a: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: сварочных работ, прихватки элементов конструкций, выплавки, дуговой резки простых деталей.</a:t>
                      </a:r>
                      <a:endParaRPr lang="ru-RU" sz="1300" b="1" dirty="0">
                        <a:solidFill>
                          <a:srgbClr val="0033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70" marR="37670" marT="0" marB="0">
                    <a:solidFill>
                      <a:srgbClr val="ACD6F2"/>
                    </a:solidFill>
                  </a:tcPr>
                </a:tc>
              </a:tr>
              <a:tr h="264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Дополнительные пожелания: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CF4520"/>
                          </a:solidFill>
                          <a:effectLst/>
                        </a:rPr>
                        <a:t>не указано</a:t>
                      </a:r>
                      <a:endParaRPr lang="ru-RU" sz="1300" b="1" dirty="0">
                        <a:solidFill>
                          <a:srgbClr val="CF45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70" marR="3767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Опыт работы в сфере машиностроения для кандидата будет являться преимуществом</a:t>
                      </a:r>
                      <a:endParaRPr lang="ru-RU" sz="1300" b="1" dirty="0">
                        <a:solidFill>
                          <a:srgbClr val="0033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70" marR="37670" marT="0" marB="0">
                    <a:solidFill>
                      <a:srgbClr val="ACD6F2"/>
                    </a:solidFill>
                  </a:tcPr>
                </a:tc>
              </a:tr>
              <a:tr h="2186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</a:rPr>
                        <a:t>Заработная плата:</a:t>
                      </a:r>
                      <a:r>
                        <a:rPr lang="ru-RU" sz="13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300" b="1" dirty="0" smtClean="0">
                          <a:solidFill>
                            <a:srgbClr val="CF4520"/>
                          </a:solidFill>
                          <a:effectLst/>
                        </a:rPr>
                        <a:t>от </a:t>
                      </a:r>
                      <a:r>
                        <a:rPr lang="ru-RU" sz="1300" b="1" dirty="0">
                          <a:solidFill>
                            <a:srgbClr val="CF4520"/>
                          </a:solidFill>
                          <a:effectLst/>
                        </a:rPr>
                        <a:t>26 </a:t>
                      </a:r>
                      <a:r>
                        <a:rPr lang="ru-RU" sz="1300" b="1" dirty="0" smtClean="0">
                          <a:solidFill>
                            <a:srgbClr val="CF4520"/>
                          </a:solidFill>
                          <a:effectLst/>
                        </a:rPr>
                        <a:t>100 руб.</a:t>
                      </a:r>
                      <a:endParaRPr lang="ru-RU" sz="1300" b="1" dirty="0">
                        <a:solidFill>
                          <a:srgbClr val="CF45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70" marR="3767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от 26 100 до 60 </a:t>
                      </a:r>
                      <a:r>
                        <a:rPr lang="ru-RU" sz="1300" b="1" dirty="0" smtClean="0">
                          <a:solidFill>
                            <a:srgbClr val="0033A0"/>
                          </a:solidFill>
                          <a:effectLst/>
                        </a:rPr>
                        <a:t>000 руб.</a:t>
                      </a:r>
                      <a:endParaRPr lang="ru-RU" sz="1300" b="1" dirty="0">
                        <a:solidFill>
                          <a:srgbClr val="0033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70" marR="37670" marT="0" marB="0">
                    <a:solidFill>
                      <a:srgbClr val="ACD6F2"/>
                    </a:solidFill>
                  </a:tcPr>
                </a:tc>
              </a:tr>
              <a:tr h="686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</a:rPr>
                        <a:t>Социальные гарантии: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CF4520"/>
                          </a:solidFill>
                          <a:effectLst/>
                        </a:rPr>
                        <a:t>Соц.пакет</a:t>
                      </a:r>
                      <a:r>
                        <a:rPr lang="ru-RU" sz="1300" b="1" dirty="0">
                          <a:solidFill>
                            <a:srgbClr val="CF4520"/>
                          </a:solidFill>
                          <a:effectLst/>
                        </a:rPr>
                        <a:t>; </a:t>
                      </a:r>
                      <a:endParaRPr lang="ru-RU" sz="1300" b="1" dirty="0" smtClean="0">
                        <a:solidFill>
                          <a:srgbClr val="CF452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CF4520"/>
                          </a:solidFill>
                          <a:effectLst/>
                        </a:rPr>
                        <a:t>Предоставление спецодежды</a:t>
                      </a:r>
                      <a:r>
                        <a:rPr lang="ru-RU" sz="1300" b="1" dirty="0">
                          <a:solidFill>
                            <a:srgbClr val="CF4520"/>
                          </a:solidFill>
                          <a:effectLst/>
                        </a:rPr>
                        <a:t>; </a:t>
                      </a:r>
                      <a:endParaRPr lang="ru-RU" sz="1300" b="1" dirty="0" smtClean="0">
                        <a:solidFill>
                          <a:srgbClr val="CF452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CF4520"/>
                          </a:solidFill>
                          <a:effectLst/>
                        </a:rPr>
                        <a:t>Доставка </a:t>
                      </a:r>
                      <a:r>
                        <a:rPr lang="ru-RU" sz="1300" b="1" dirty="0">
                          <a:solidFill>
                            <a:srgbClr val="CF4520"/>
                          </a:solidFill>
                          <a:effectLst/>
                        </a:rPr>
                        <a:t>на работу.</a:t>
                      </a:r>
                      <a:endParaRPr lang="ru-RU" sz="1300" b="1" dirty="0">
                        <a:solidFill>
                          <a:srgbClr val="CF45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70" marR="3767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33A0"/>
                          </a:solidFill>
                          <a:effectLst/>
                        </a:rPr>
                        <a:t>Полный соц.пакет</a:t>
                      </a: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Ежегодный оплачиваемый отпуск;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Учет льготного стажа.</a:t>
                      </a:r>
                      <a:endParaRPr lang="ru-RU" sz="1300" b="1" dirty="0">
                        <a:solidFill>
                          <a:srgbClr val="0033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70" marR="37670" marT="0" marB="0">
                    <a:solidFill>
                      <a:srgbClr val="ACD6F2"/>
                    </a:solidFill>
                  </a:tcPr>
                </a:tc>
              </a:tr>
              <a:tr h="23843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b="1" dirty="0">
                        <a:solidFill>
                          <a:srgbClr val="0033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70" marR="3767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Компенсация затрат на прохождение медосмотра при трудоустройстве;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Доплата за вредные условия труда;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Бесплатное питание для сотрудников компании;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Бесплатный транспорт из г. Владимира, г. Собинки, г. Лакинска, пос. Ставрово;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Работа на новом высокотехнологичном оборудовании;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Обучение с последующей работой на роботизированном сварочном комплексе;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Возможность повышение разряда по результатам работы и аттестации;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Проведение бесплатного экспресс-анализа при плохом самочувствии на COVID -19;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33A0"/>
                          </a:solidFill>
                          <a:effectLst/>
                        </a:rPr>
                        <a:t>Возможность заниматься спортом в корпоративном спортзале оборудованном для сотрудников компании</a:t>
                      </a:r>
                      <a:r>
                        <a:rPr lang="ru-RU" sz="1300" b="1" dirty="0" smtClean="0">
                          <a:solidFill>
                            <a:srgbClr val="0033A0"/>
                          </a:solidFill>
                          <a:effectLst/>
                        </a:rPr>
                        <a:t>.</a:t>
                      </a:r>
                      <a:endParaRPr lang="ru-RU" sz="1300" b="1" dirty="0">
                        <a:solidFill>
                          <a:srgbClr val="0033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70" marR="37670" marT="0" marB="0">
                    <a:solidFill>
                      <a:srgbClr val="ACD6F2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3352" y="1052736"/>
            <a:ext cx="11928648" cy="351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CF4520"/>
                </a:solidFill>
              </a:rPr>
              <a:t>ОПИСАНИЕ ВАКАНСИИ  ООО «БАКУЛИН МОТОРС </a:t>
            </a:r>
            <a:r>
              <a:rPr lang="ru-RU" sz="1600" dirty="0" smtClean="0">
                <a:solidFill>
                  <a:srgbClr val="CF4520"/>
                </a:solidFill>
              </a:rPr>
              <a:t>ГРУПП» </a:t>
            </a:r>
            <a:r>
              <a:rPr lang="ru-RU" sz="1600" b="1" dirty="0" smtClean="0">
                <a:solidFill>
                  <a:srgbClr val="CF4520"/>
                </a:solidFill>
              </a:rPr>
              <a:t>ЭЛЕКТРОСВАРЩИК </a:t>
            </a:r>
            <a:r>
              <a:rPr lang="ru-RU" sz="1600" b="1" dirty="0">
                <a:solidFill>
                  <a:srgbClr val="CF4520"/>
                </a:solidFill>
              </a:rPr>
              <a:t>РУЧНОЙ СВАРКИ 3, 4 РАЗРЯДА</a:t>
            </a:r>
          </a:p>
        </p:txBody>
      </p:sp>
    </p:spTree>
    <p:extLst>
      <p:ext uri="{BB962C8B-B14F-4D97-AF65-F5344CB8AC3E}">
        <p14:creationId xmlns:p14="http://schemas.microsoft.com/office/powerpoint/2010/main" val="241320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328972238"/>
              </p:ext>
            </p:extLst>
          </p:nvPr>
        </p:nvGraphicFramePr>
        <p:xfrm>
          <a:off x="2207568" y="1883014"/>
          <a:ext cx="9721080" cy="4974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966500"/>
            <a:ext cx="12192000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CF4520"/>
                </a:solidFill>
              </a:rPr>
              <a:t>Эффект от предоставления сервиса</a:t>
            </a:r>
            <a:endParaRPr lang="ru-RU" sz="2000" b="1" dirty="0">
              <a:solidFill>
                <a:srgbClr val="CF4520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19336" y="3140968"/>
            <a:ext cx="1728192" cy="1080120"/>
          </a:xfrm>
          <a:prstGeom prst="round2DiagRect">
            <a:avLst/>
          </a:prstGeom>
          <a:solidFill>
            <a:srgbClr val="69B3E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F4520"/>
                </a:solidFill>
              </a:rPr>
              <a:t>8 </a:t>
            </a:r>
          </a:p>
          <a:p>
            <a:pPr algn="ctr"/>
            <a:r>
              <a:rPr lang="ru-RU" sz="2000" b="1" dirty="0" smtClean="0">
                <a:solidFill>
                  <a:srgbClr val="CF4520"/>
                </a:solidFill>
              </a:rPr>
              <a:t>вакансий</a:t>
            </a:r>
            <a:endParaRPr lang="ru-RU" sz="2000" b="1" dirty="0">
              <a:solidFill>
                <a:srgbClr val="CF4520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2207568" y="3537012"/>
            <a:ext cx="576064" cy="288032"/>
          </a:xfrm>
          <a:prstGeom prst="rightArrow">
            <a:avLst/>
          </a:prstGeom>
          <a:solidFill>
            <a:srgbClr val="CF4520"/>
          </a:solidFill>
          <a:ln>
            <a:solidFill>
              <a:srgbClr val="CF452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rot="16200000">
            <a:off x="2170808" y="4092937"/>
            <a:ext cx="2603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2B56A4"/>
                </a:solidFill>
              </a:rPr>
              <a:t>38 направлений</a:t>
            </a:r>
            <a:endParaRPr lang="ru-RU" b="1" dirty="0">
              <a:solidFill>
                <a:srgbClr val="2B56A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5256636" y="4072972"/>
            <a:ext cx="2017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2B56A4"/>
                </a:solidFill>
              </a:rPr>
              <a:t>26 направлений</a:t>
            </a:r>
            <a:endParaRPr lang="ru-RU" b="1" dirty="0">
              <a:solidFill>
                <a:srgbClr val="2B56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16619" y="5013176"/>
            <a:ext cx="84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3 чел.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39816" y="5376381"/>
            <a:ext cx="84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0 чел.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231904" y="1556792"/>
            <a:ext cx="0" cy="5040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863752" y="1556792"/>
            <a:ext cx="129614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Было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303912" y="1556792"/>
            <a:ext cx="129614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Стало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513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1_Поток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25544</TotalTime>
  <Words>716</Words>
  <Application>Microsoft Office PowerPoint</Application>
  <PresentationFormat>Произвольный</PresentationFormat>
  <Paragraphs>118</Paragraphs>
  <Slides>10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1_Поток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avo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Цагареишвили</cp:lastModifiedBy>
  <cp:revision>3358</cp:revision>
  <cp:lastPrinted>2021-03-04T08:49:10Z</cp:lastPrinted>
  <dcterms:created xsi:type="dcterms:W3CDTF">2009-04-09T05:12:08Z</dcterms:created>
  <dcterms:modified xsi:type="dcterms:W3CDTF">2021-04-20T09:35:56Z</dcterms:modified>
</cp:coreProperties>
</file>