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  <p:sldMasterId id="2147483867" r:id="rId2"/>
    <p:sldMasterId id="2147483976" r:id="rId3"/>
  </p:sldMasterIdLst>
  <p:sldIdLst>
    <p:sldId id="272" r:id="rId4"/>
    <p:sldId id="279" r:id="rId5"/>
    <p:sldId id="280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76" r:id="rId14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FC6"/>
    <a:srgbClr val="8AD7F8"/>
    <a:srgbClr val="1FB287"/>
    <a:srgbClr val="D15A3E"/>
    <a:srgbClr val="0092DF"/>
    <a:srgbClr val="F8F763"/>
    <a:srgbClr val="08A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901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87349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28667" y="169863"/>
            <a:ext cx="2705100" cy="59928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7020" y="169863"/>
            <a:ext cx="7918449" cy="59928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432110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893546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363338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671841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7019" y="1209675"/>
            <a:ext cx="5126567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36785" y="1209675"/>
            <a:ext cx="5128683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86959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040144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588481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151426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09231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580448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518562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924544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28667" y="169863"/>
            <a:ext cx="2705100" cy="59928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7020" y="169863"/>
            <a:ext cx="7918449" cy="59928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721925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DB6FF-AC27-4FFF-A46C-3615FED2AA3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238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34C6-FD06-4A2C-A035-D803CAC8C4F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51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2E3D4-7F5D-4F3B-835B-C90902C2CD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953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059A8-94DE-4357-B787-36F347B6D2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434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447D3-03F3-4597-9580-EF3E96476C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6045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3E80D-3828-47EF-A34C-D54359A8DD6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9808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AF589-D5C2-48F1-A551-FECFF90D3A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4352" y="164638"/>
            <a:ext cx="2844800" cy="365125"/>
          </a:xfrm>
        </p:spPr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61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3604832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3C2E-5AF3-4D55-99CD-D8A4FA345F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16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539-C2F4-4FCF-956C-11F144B1B3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111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55EF-C848-426C-B999-E0A3C5E34B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6610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60935-D814-4552-B627-8121F759BF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7019" y="1209675"/>
            <a:ext cx="5126567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36785" y="1209675"/>
            <a:ext cx="5128683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00994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402995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5000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62140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759990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81581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9965267" y="6062665"/>
            <a:ext cx="11528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chemeClr val="bg1"/>
                </a:solidFill>
                <a:latin typeface="Times New Roman" pitchFamily="18" charset="0"/>
                <a:ea typeface="Gulim" pitchFamily="2" charset="-127"/>
              </a:defRPr>
            </a:lvl9pPr>
          </a:lstStyle>
          <a:p>
            <a:pPr>
              <a:defRPr/>
            </a:pPr>
            <a:r>
              <a:rPr lang="en-US" sz="2400" b="1">
                <a:effectLst/>
                <a:latin typeface="Verdana" pitchFamily="34" charset="0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468967" y="169863"/>
            <a:ext cx="10464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7020" y="1209675"/>
            <a:ext cx="10458449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10338"/>
            <a:ext cx="284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51600"/>
            <a:ext cx="3860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44815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468967" y="169863"/>
            <a:ext cx="10464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7020" y="1209675"/>
            <a:ext cx="10458449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</p:txBody>
      </p:sp>
      <p:sp>
        <p:nvSpPr>
          <p:cNvPr id="102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7069" y="6365875"/>
            <a:ext cx="259503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600" b="1" smtClean="0"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579208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2A0D-0195-4A20-A795-8BB77057EBF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68341" y="1646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2"/>
                </a:solidFill>
                <a:latin typeface="Akrobat" pitchFamily="50" charset="-52"/>
              </a:defRPr>
            </a:lvl1pPr>
          </a:lstStyle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‹#›</a:t>
            </a:fld>
            <a:endParaRPr lang="ru-RU" dirty="0">
              <a:solidFill>
                <a:srgbClr val="174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07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115" y="-2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1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7429" y="1776692"/>
            <a:ext cx="93699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Информационная политика службы занятости населения Красноярского края</a:t>
            </a:r>
            <a:endParaRPr lang="ru-RU" sz="4400" b="1" cap="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957430" y="3996008"/>
            <a:ext cx="10332870" cy="1421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Вдовкина</a:t>
            </a:r>
            <a:r>
              <a:rPr lang="ru-RU" sz="1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Наталья,</a:t>
            </a:r>
            <a:endParaRPr kumimoji="0" lang="ru-RU" sz="1400" b="1" i="1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kumimoji="0" lang="ru-RU" sz="1400" b="1" i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400" b="1" i="1" noProof="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врио</a:t>
            </a:r>
            <a:r>
              <a:rPr lang="ru-RU" sz="1400" b="1" i="1" noProof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начальника информационно-издательского </a:t>
            </a:r>
          </a:p>
          <a:p>
            <a:pPr marL="0" indent="0" algn="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i="1" noProof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отдела агентства труда и занятости населения </a:t>
            </a:r>
          </a:p>
          <a:p>
            <a:pPr marL="0" indent="0" algn="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i="1" noProof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Красноярского края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957429" y="5715000"/>
            <a:ext cx="9369911" cy="927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7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Нижний Новгород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141100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10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2" y="739768"/>
            <a:ext cx="8697359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Проблемы и их решение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55010" y="1686206"/>
            <a:ext cx="8005665" cy="4843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ru-RU" sz="1800" b="1" u="sng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ПРОБЛЕМЫ: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выпускаемых материалов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Отсутствие местных СМИ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в некоторых муниципалитетах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Низкая транспортная доступность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Проблемы с интернетом и связью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  <a:r>
              <a:rPr lang="ru-RU" sz="1800" b="1" u="sng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Интересные истории соискателей, комментарии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Индивидуальный подход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Корпункты краевых ТВ, печатные, интернет-издания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Пул </a:t>
            </a:r>
            <a:r>
              <a:rPr lang="ru-RU" sz="1800" b="1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центров занятости</a:t>
            </a:r>
            <a:endParaRPr lang="ru-RU" sz="1800" b="1" dirty="0">
              <a:solidFill>
                <a:srgbClr val="0F6F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Заблаговременная подготовка материалов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146" name="Picture 2" descr="C:\Users\User\Desktop\pst-min-1024x558.png"/>
          <p:cNvPicPr>
            <a:picLocks noChangeAspect="1" noChangeArrowheads="1"/>
          </p:cNvPicPr>
          <p:nvPr/>
        </p:nvPicPr>
        <p:blipFill>
          <a:blip r:embed="rId3" cstate="print"/>
          <a:srcRect l="14536" r="12326"/>
          <a:stretch>
            <a:fillRect/>
          </a:stretch>
        </p:blipFill>
        <p:spPr bwMode="auto">
          <a:xfrm>
            <a:off x="7159735" y="1745756"/>
            <a:ext cx="3626555" cy="26486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88900" y="-2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11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397000"/>
            <a:ext cx="112141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Д. Буш</a:t>
            </a:r>
            <a:r>
              <a:rPr lang="ru-RU" sz="3200" dirty="0"/>
              <a:t> – Господи, ребята, я и половины не читал из того, что вы пишете.</a:t>
            </a:r>
          </a:p>
          <a:p>
            <a:r>
              <a:rPr lang="ru-RU" sz="3200" b="1" dirty="0"/>
              <a:t>Журналист</a:t>
            </a:r>
            <a:r>
              <a:rPr lang="ru-RU" sz="3200" dirty="0"/>
              <a:t> – Ничего, и мы не слушаем половину из того, что вы говорите.</a:t>
            </a:r>
            <a:br>
              <a:rPr lang="ru-RU" sz="3200" dirty="0"/>
            </a:br>
            <a:r>
              <a:rPr lang="ru-RU" sz="3200" b="1" dirty="0"/>
              <a:t>Д. Буш</a:t>
            </a:r>
            <a:r>
              <a:rPr lang="ru-RU" sz="3200" dirty="0"/>
              <a:t> – Это я понял, прочитав половину из того, что вы пишете.</a:t>
            </a:r>
            <a:endParaRPr lang="ru-RU" sz="3600" b="1" cap="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ru-RU" sz="2400" b="1" cap="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Контакты:</a:t>
            </a:r>
            <a:endParaRPr lang="en-US" sz="2400" b="1" cap="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Наталья </a:t>
            </a:r>
            <a:r>
              <a:rPr lang="ru-RU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Вдовкина</a:t>
            </a:r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algn="r"/>
            <a:r>
              <a:rPr lang="ru-RU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врио</a:t>
            </a:r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начальника информационно-издательского отдела агентства труда и занятости населения Красноярского края</a:t>
            </a:r>
          </a:p>
          <a:p>
            <a:pPr algn="r"/>
            <a:r>
              <a:rPr lang="ru-RU" sz="2400" b="1" cap="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+7-923-295-05-37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Natasha2595@mail.ru</a:t>
            </a:r>
            <a:endParaRPr lang="ru-RU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451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7"/>
          <a:stretch/>
        </p:blipFill>
        <p:spPr>
          <a:xfrm>
            <a:off x="1156997" y="1231642"/>
            <a:ext cx="9778482" cy="4777275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201433"/>
            <a:ext cx="10478500" cy="5470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Более </a:t>
            </a:r>
            <a:r>
              <a:rPr lang="ru-RU" sz="32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</a:t>
            </a: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инвестпроектов                                                           Свыше </a:t>
            </a:r>
            <a:r>
              <a:rPr lang="ru-RU" sz="32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65</a:t>
            </a: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тыс. специалистов</a:t>
            </a: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                                                                                  до 2027 года </a:t>
            </a: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                                                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2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739768"/>
            <a:ext cx="1047850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Красноярский край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31" name="Picture 7" descr="C:\Users\gusev\Desktop\Календари. 2020 год\Нижняя подложка\№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8" y="4285553"/>
            <a:ext cx="2118538" cy="136912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312" y="5014470"/>
            <a:ext cx="2159762" cy="13671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4969094"/>
            <a:ext cx="2171699" cy="13711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031" y="5154238"/>
            <a:ext cx="2083222" cy="13671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756" y="4285552"/>
            <a:ext cx="2130044" cy="141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3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338960"/>
            <a:ext cx="9323040" cy="544161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385388" y="1338961"/>
            <a:ext cx="4516016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28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57</a:t>
            </a:r>
            <a:r>
              <a:rPr lang="ru-RU" sz="40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центров занятости                                                      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990</a:t>
            </a:r>
            <a:r>
              <a:rPr lang="ru-RU" sz="40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специалистов,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т. ч.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87</a:t>
            </a: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 в агентстве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3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739768"/>
            <a:ext cx="1047850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Структура ведомства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t="4862" r="13589"/>
          <a:stretch/>
        </p:blipFill>
        <p:spPr>
          <a:xfrm>
            <a:off x="8293562" y="3944809"/>
            <a:ext cx="2249089" cy="200256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765" y="1795265"/>
            <a:ext cx="2302349" cy="153778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53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0999" y="5849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4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2" y="739768"/>
            <a:ext cx="8697359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Взаимодействие с центрами занятости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6094">
            <a:off x="480309" y="2195562"/>
            <a:ext cx="3214308" cy="263998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3881535" y="1828096"/>
            <a:ext cx="6475445" cy="4843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Ответственные специалисты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План информационной деятельности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Специфика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Консультирование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019869" y="4470068"/>
            <a:ext cx="1550264" cy="885703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gusev\Desktop\Релиз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7570">
            <a:off x="485615" y="4027781"/>
            <a:ext cx="1648840" cy="234039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usev\Desktop\IMG_17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9" r="9506" b="27569"/>
          <a:stretch/>
        </p:blipFill>
        <p:spPr bwMode="auto">
          <a:xfrm>
            <a:off x="2261691" y="4097200"/>
            <a:ext cx="2149877" cy="224521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000" y="3197964"/>
            <a:ext cx="4224800" cy="314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5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2" y="739768"/>
            <a:ext cx="8697359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Агентство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140555" y="1340069"/>
            <a:ext cx="7942604" cy="5016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ru-RU" sz="1800" b="1" dirty="0" err="1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Медиапланы</a:t>
            </a: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отделов агентства 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Примеры, комментарии, фотографии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550</a:t>
            </a: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материалов на Интерактивном портале в 2021 г.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4830682" y="3981337"/>
            <a:ext cx="1550264" cy="885703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2" name="Picture 4" descr="C:\Users\gusev\Desktop\Новост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423" y="3096268"/>
            <a:ext cx="3883071" cy="32262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gusev\Desktop\Релиз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7570">
            <a:off x="690507" y="1540403"/>
            <a:ext cx="1791496" cy="254288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b-100298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 l="25163" r="43996"/>
          <a:stretch>
            <a:fillRect/>
          </a:stretch>
        </p:blipFill>
        <p:spPr bwMode="auto">
          <a:xfrm>
            <a:off x="260038" y="4067504"/>
            <a:ext cx="1300747" cy="20495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User\Desktop\f2d641bd.jp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1781501" y="3237028"/>
            <a:ext cx="2522486" cy="164531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C:\Users\User\Desktop\image.jpg"/>
          <p:cNvPicPr>
            <a:picLocks noChangeAspect="1" noChangeArrowheads="1"/>
          </p:cNvPicPr>
          <p:nvPr/>
        </p:nvPicPr>
        <p:blipFill>
          <a:blip r:embed="rId7" cstate="print">
            <a:lum bright="10000" contrast="5000"/>
          </a:blip>
          <a:srcRect l="4584" t="24421"/>
          <a:stretch>
            <a:fillRect/>
          </a:stretch>
        </p:blipFill>
        <p:spPr bwMode="auto">
          <a:xfrm>
            <a:off x="1781504" y="5139560"/>
            <a:ext cx="2196000" cy="12699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6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3" y="739768"/>
            <a:ext cx="7385853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Краевой уровень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856777" y="1604257"/>
            <a:ext cx="6475445" cy="4843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186</a:t>
            </a: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материалов в 2021 г.</a:t>
            </a:r>
          </a:p>
          <a:p>
            <a:pPr algn="ct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официальном портале края</a:t>
            </a:r>
          </a:p>
          <a:p>
            <a:pPr marL="0" indent="0" algn="ctr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2" name="Picture 4" descr="C:\Users\gusev\Desktop\Новост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27725"/>
            <a:ext cx="2996735" cy="248982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gusev\Desktop\Релиз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454">
            <a:off x="1487491" y="1755929"/>
            <a:ext cx="1630514" cy="231438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Краевой порта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69109" y="2710020"/>
            <a:ext cx="4224222" cy="2590856"/>
          </a:xfrm>
          <a:prstGeom prst="rect">
            <a:avLst/>
          </a:prstGeom>
          <a:noFill/>
        </p:spPr>
      </p:pic>
      <p:sp>
        <p:nvSpPr>
          <p:cNvPr id="13" name="Стрелка вправо 12"/>
          <p:cNvSpPr/>
          <p:nvPr/>
        </p:nvSpPr>
        <p:spPr>
          <a:xfrm rot="905355">
            <a:off x="7332147" y="3708070"/>
            <a:ext cx="1097151" cy="73255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21003937">
            <a:off x="3648269" y="3697559"/>
            <a:ext cx="1097151" cy="73255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92206" y="3515710"/>
            <a:ext cx="2301766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СМИ</a:t>
            </a:r>
          </a:p>
          <a:p>
            <a:pPr algn="ctr"/>
            <a:endParaRPr lang="ru-RU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690310" y="5426518"/>
            <a:ext cx="4744242" cy="43826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9" name="Picture 4" descr="C:\Users\User\Desktop\b-100298.jpg"/>
          <p:cNvPicPr>
            <a:picLocks noChangeAspect="1" noChangeArrowheads="1"/>
          </p:cNvPicPr>
          <p:nvPr/>
        </p:nvPicPr>
        <p:blipFill>
          <a:blip r:embed="rId6" cstate="print"/>
          <a:srcRect l="25163" r="43996"/>
          <a:stretch>
            <a:fillRect/>
          </a:stretch>
        </p:blipFill>
        <p:spPr bwMode="auto">
          <a:xfrm rot="20464414">
            <a:off x="560495" y="1983960"/>
            <a:ext cx="970524" cy="15292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" name="Picture 3" descr="C:\Users\User\Desktop\Reklama-v-SM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8364" y="1338961"/>
            <a:ext cx="2332397" cy="204278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471">
            <a:off x="1259045" y="3119601"/>
            <a:ext cx="1942971" cy="226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7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2" y="739768"/>
            <a:ext cx="8697359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Контроль и мониторинг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881535" y="1638909"/>
            <a:ext cx="6870548" cy="4843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Отчет в системе ИСКО 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(в 2020 году – около 35 000 материалов)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Ежемесячный рейтинг отделов агентства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Мониторинг на основе обзора краевых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и  федеральных СМИ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Собственное зондирование источников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Дружественное общение с журналистами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itchFamily="2" charset="2"/>
              <a:buChar char="q"/>
            </a:pPr>
            <a:endParaRPr lang="ru-RU" sz="18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2" descr="C:\Users\User\Desktop\Рейтин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706" y="1671144"/>
            <a:ext cx="3265886" cy="2547391"/>
          </a:xfrm>
          <a:prstGeom prst="rect">
            <a:avLst/>
          </a:prstGeom>
          <a:noFill/>
        </p:spPr>
      </p:pic>
      <p:pic>
        <p:nvPicPr>
          <p:cNvPr id="3075" name="Picture 3" descr="C:\Users\User\Desktop\image (1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951" y="4571999"/>
            <a:ext cx="3075751" cy="1834163"/>
          </a:xfrm>
          <a:prstGeom prst="rect">
            <a:avLst/>
          </a:prstGeom>
          <a:noFill/>
        </p:spPr>
      </p:pic>
      <p:pic>
        <p:nvPicPr>
          <p:cNvPr id="3076" name="Picture 4" descr="C:\Users\User\Desktop\9f0727f2d4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7681" y="4635610"/>
            <a:ext cx="2674554" cy="178303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User\Desktop\IMG_66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25204" y="4619297"/>
            <a:ext cx="2673927" cy="178150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Соцсет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5127" y="2979682"/>
            <a:ext cx="2936501" cy="2632841"/>
          </a:xfrm>
          <a:prstGeom prst="rect">
            <a:avLst/>
          </a:prstGeom>
          <a:noFill/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8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3" y="739768"/>
            <a:ext cx="817413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Социальные сети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828800" y="1655380"/>
            <a:ext cx="8181339" cy="4840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1700" b="1" dirty="0" err="1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Instagram</a:t>
            </a: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Вконтакте, </a:t>
            </a:r>
            <a:r>
              <a:rPr lang="en-US" sz="1700" b="1" dirty="0" err="1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Facebook</a:t>
            </a: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Одноклассники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(страницы агентства и некоторых центров занятости)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7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Ответы на вопросы пользователей </a:t>
            </a:r>
            <a:r>
              <a:rPr lang="ru-RU" sz="1700" b="1" dirty="0" err="1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соцсетей</a:t>
            </a: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endParaRPr lang="ru-RU" sz="17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endParaRPr lang="ru-RU" sz="17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Выпуск новостей в традиционных СМИ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7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Взаимодействие с пресс-службой Правительства Красноярского края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4784390" y="3176311"/>
            <a:ext cx="615291" cy="56801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" name="Picture 3" descr="C:\Users\User\Desktop\Рупор.png"/>
          <p:cNvPicPr>
            <a:picLocks noChangeAspect="1" noChangeArrowheads="1"/>
          </p:cNvPicPr>
          <p:nvPr/>
        </p:nvPicPr>
        <p:blipFill>
          <a:blip r:embed="rId4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9140380" y="1608082"/>
            <a:ext cx="1901839" cy="1450429"/>
          </a:xfrm>
          <a:prstGeom prst="rect">
            <a:avLst/>
          </a:prstGeom>
          <a:noFill/>
        </p:spPr>
      </p:pic>
      <p:pic>
        <p:nvPicPr>
          <p:cNvPr id="16" name="Picture 2" descr="C:\Users\User\Desktop\Соцсети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476" y="5044407"/>
            <a:ext cx="1678683" cy="1505092"/>
          </a:xfrm>
          <a:prstGeom prst="rect">
            <a:avLst/>
          </a:prstGeom>
          <a:noFill/>
        </p:spPr>
      </p:pic>
      <p:pic>
        <p:nvPicPr>
          <p:cNvPr id="18" name="Picture 3" descr="C:\Users\User\Desktop\Рупор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 flipH="1">
            <a:off x="189186" y="3720661"/>
            <a:ext cx="1394258" cy="1114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23392" y="1338961"/>
            <a:ext cx="10478500" cy="53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4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04DC0-C086-4048-9F5E-96C617D4A6F5}" type="slidenum">
              <a:rPr lang="ru-RU" smtClean="0">
                <a:solidFill>
                  <a:srgbClr val="17406D"/>
                </a:solidFill>
              </a:rPr>
              <a:pPr/>
              <a:t>9</a:t>
            </a:fld>
            <a:endParaRPr lang="ru-RU" dirty="0">
              <a:solidFill>
                <a:srgbClr val="17406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532" y="739768"/>
            <a:ext cx="8697359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Взаимодействие с коллегами</a:t>
            </a:r>
            <a:endParaRPr lang="ru-RU" sz="32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55011" y="1686206"/>
            <a:ext cx="6475445" cy="4843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Обмен материалами для публикаций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Информирование в рамках соглашений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с работодателями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Банк успешных примеров 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взаимодействия со службой занятости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F6FC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buClr>
                <a:srgbClr val="0F6FC6"/>
              </a:buClr>
              <a:buNone/>
            </a:pPr>
            <a:br>
              <a:rPr lang="ru-RU" sz="1400" b="1" dirty="0">
                <a:solidFill>
                  <a:srgbClr val="0F6F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4" name="Picture 4" descr="C:\Users\User\Desktop\e9c0f7a6b31cb48ce7f95261363e73ae.jpg"/>
          <p:cNvPicPr>
            <a:picLocks noChangeAspect="1" noChangeArrowheads="1"/>
          </p:cNvPicPr>
          <p:nvPr/>
        </p:nvPicPr>
        <p:blipFill>
          <a:blip r:embed="rId3" cstate="print"/>
          <a:srcRect t="7249" b="16535"/>
          <a:stretch>
            <a:fillRect/>
          </a:stretch>
        </p:blipFill>
        <p:spPr bwMode="auto">
          <a:xfrm>
            <a:off x="1063893" y="4067502"/>
            <a:ext cx="5746810" cy="2144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 descr="C:\Users\User\Desktop\png-transparent-handshake-cooperat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6280" y="3957145"/>
            <a:ext cx="3131704" cy="2349061"/>
          </a:xfrm>
          <a:prstGeom prst="rect">
            <a:avLst/>
          </a:prstGeom>
          <a:noFill/>
        </p:spPr>
      </p:pic>
      <p:pic>
        <p:nvPicPr>
          <p:cNvPr id="5123" name="Picture 3" descr="C:\Users\User\Desktop\cur-i-agentstvo-truda-i-zanjatosti-gotovy-k-sotrudnichestvu-photo-big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0703" y="1725721"/>
            <a:ext cx="4020207" cy="231307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0228587"/>
      </p:ext>
    </p:extLst>
  </p:cSld>
  <p:clrMapOvr>
    <a:masterClrMapping/>
  </p:clrMapOvr>
</p:sld>
</file>

<file path=ppt/theme/theme1.xml><?xml version="1.0" encoding="utf-8"?>
<a:theme xmlns:a="http://schemas.openxmlformats.org/drawingml/2006/main" name="1_Conference_1">
  <a:themeElements>
    <a:clrScheme name="1_Conference_1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1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1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1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ference_1">
  <a:themeElements>
    <a:clrScheme name="Conference_1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Conference_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Conference_1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1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1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planirovanie</Template>
  <TotalTime>813</TotalTime>
  <Words>381</Words>
  <Application>Microsoft Office PowerPoint</Application>
  <PresentationFormat>Широкоэкранный</PresentationFormat>
  <Paragraphs>151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Akrobat</vt:lpstr>
      <vt:lpstr>Arial</vt:lpstr>
      <vt:lpstr>Calibri</vt:lpstr>
      <vt:lpstr>Verdana</vt:lpstr>
      <vt:lpstr>Wingdings</vt:lpstr>
      <vt:lpstr>1_Conference_1</vt:lpstr>
      <vt:lpstr>Conference_1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технологии организованного набора и привлечения граждан Республики Узбекистан для временного трудоустройства на территории Российской Федерации и консультационно-методическое сопровождение ее внедрения</dc:title>
  <dc:creator>SFS</dc:creator>
  <cp:lastModifiedBy>Андрей Михайлович Жданов</cp:lastModifiedBy>
  <cp:revision>85</cp:revision>
  <cp:lastPrinted>2019-05-24T18:34:50Z</cp:lastPrinted>
  <dcterms:created xsi:type="dcterms:W3CDTF">2019-05-15T17:39:33Z</dcterms:created>
  <dcterms:modified xsi:type="dcterms:W3CDTF">2021-11-24T18:28:26Z</dcterms:modified>
</cp:coreProperties>
</file>