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89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427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/>
          </p:nvPr>
        </p:nvSpPr>
        <p:spPr>
          <a:xfrm>
            <a:off x="609480" y="6356520"/>
            <a:ext cx="2844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6E1B2386-1362-4607-8574-E45934DC9C0A}" type="datetime1">
              <a:rPr lang="ru-RU" sz="1600" b="0" strike="noStrike" spc="-1">
                <a:solidFill>
                  <a:srgbClr val="8B8B8B"/>
                </a:solidFill>
                <a:latin typeface="Calibri"/>
              </a:rPr>
              <a:t>24.11.2021</a:t>
            </a:fld>
            <a:endParaRPr lang="ru-RU" sz="1600" b="0" strike="noStrike" spc="-1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ftr"/>
          </p:nvPr>
        </p:nvSpPr>
        <p:spPr>
          <a:xfrm>
            <a:off x="4165560" y="6356520"/>
            <a:ext cx="3860280" cy="364680"/>
          </a:xfrm>
          <a:prstGeom prst="rect">
            <a:avLst/>
          </a:prstGeom>
        </p:spPr>
        <p:txBody>
          <a:bodyPr anchor="ctr"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/>
          </p:nvPr>
        </p:nvSpPr>
        <p:spPr>
          <a:xfrm>
            <a:off x="9264240" y="164520"/>
            <a:ext cx="2844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856A34C3-BFF7-4314-81A9-6DBBE5B7F6BB}" type="slidenum">
              <a:rPr lang="ru-RU" sz="1339" b="0" strike="noStrike" spc="-1">
                <a:solidFill>
                  <a:srgbClr val="17406D"/>
                </a:solidFill>
                <a:latin typeface="Akrobat"/>
              </a:rPr>
              <a:t>‹#›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427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67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67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jpeg"/><Relationship Id="rId4" Type="http://schemas.openxmlformats.org/officeDocument/2006/relationships/image" Target="../media/image14.png"/><Relationship Id="rId9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png"/><Relationship Id="rId7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42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7DF91282-9E2F-4F43-847F-D131ECAC2595}" type="slidenum">
              <a:rPr lang="ru-RU" sz="1339" b="0" strike="noStrike" spc="-1">
                <a:solidFill>
                  <a:srgbClr val="17406D"/>
                </a:solidFill>
                <a:latin typeface="Akrobat"/>
              </a:rPr>
              <a:t>1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43" name="CustomShape 2"/>
          <p:cNvSpPr/>
          <p:nvPr/>
        </p:nvSpPr>
        <p:spPr>
          <a:xfrm>
            <a:off x="957600" y="1845360"/>
            <a:ext cx="9369720" cy="179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800" b="1" strike="noStrike" cap="all" spc="-1">
                <a:solidFill>
                  <a:srgbClr val="FFFFFF"/>
                </a:solidFill>
                <a:latin typeface="Verdana"/>
                <a:ea typeface="Verdana"/>
              </a:rPr>
              <a:t>Система работы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cap="all" spc="-1">
                <a:solidFill>
                  <a:srgbClr val="FFFFFF"/>
                </a:solidFill>
                <a:latin typeface="Verdana"/>
                <a:ea typeface="Verdana"/>
              </a:rPr>
              <a:t>по профессиональной реабилитации инвалидов на рынке труда 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cap="all" spc="-1">
                <a:solidFill>
                  <a:srgbClr val="FFFFFF"/>
                </a:solidFill>
                <a:latin typeface="Verdana"/>
                <a:ea typeface="Verdana"/>
              </a:rPr>
              <a:t>в Красноярском крае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44" name="CustomShape 3"/>
          <p:cNvSpPr/>
          <p:nvPr/>
        </p:nvSpPr>
        <p:spPr>
          <a:xfrm>
            <a:off x="6467400" y="4432320"/>
            <a:ext cx="4827600" cy="1355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>
              <a:lnSpc>
                <a:spcPts val="1400"/>
              </a:lnSpc>
              <a:spcBef>
                <a:spcPts val="1199"/>
              </a:spcBef>
            </a:pPr>
            <a:r>
              <a:rPr lang="ru-RU" sz="1800" b="1" strike="noStrike" spc="-1">
                <a:solidFill>
                  <a:srgbClr val="FFFFFF"/>
                </a:solidFill>
                <a:latin typeface="Verdana"/>
                <a:ea typeface="Verdana"/>
              </a:rPr>
              <a:t>Зубарева Ирина Александровна </a:t>
            </a:r>
            <a:endParaRPr lang="ru-RU" sz="18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r>
              <a:rPr lang="ru-RU" sz="1600" b="0" strike="noStrike" spc="-1">
                <a:solidFill>
                  <a:srgbClr val="FFFFFF"/>
                </a:solidFill>
                <a:latin typeface="Verdana"/>
                <a:ea typeface="Verdana"/>
              </a:rPr>
              <a:t>Начальник отдела материальной поддержки безработных и специальных программ агентства труда и занятости населения Красноярского края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45" name="CustomShape 4"/>
          <p:cNvSpPr/>
          <p:nvPr/>
        </p:nvSpPr>
        <p:spPr>
          <a:xfrm>
            <a:off x="957600" y="5981400"/>
            <a:ext cx="9369720" cy="537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ru-RU" sz="1800" b="1" strike="noStrike" spc="-1">
                <a:solidFill>
                  <a:srgbClr val="FFFFFF"/>
                </a:solidFill>
                <a:latin typeface="Calibri"/>
              </a:rPr>
              <a:t>2021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258360" cy="6857640"/>
          </a:xfrm>
          <a:prstGeom prst="rect">
            <a:avLst/>
          </a:prstGeom>
          <a:ln>
            <a:noFill/>
          </a:ln>
        </p:spPr>
      </p:pic>
      <p:sp>
        <p:nvSpPr>
          <p:cNvPr id="193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9DD86E3A-9E8F-4049-AB09-A8DF0DCBE0F4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10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2857680" y="395640"/>
            <a:ext cx="8334000" cy="813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Реализация пилотного проекта по трудоустройству инвалидов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95" name="CustomShape 3"/>
          <p:cNvSpPr/>
          <p:nvPr/>
        </p:nvSpPr>
        <p:spPr>
          <a:xfrm>
            <a:off x="2019240" y="1356840"/>
            <a:ext cx="7238520" cy="952200"/>
          </a:xfrm>
          <a:prstGeom prst="ellipse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2060"/>
                </a:solidFill>
                <a:latin typeface="Verdana"/>
                <a:ea typeface="Verdana"/>
              </a:rPr>
              <a:t> </a:t>
            </a:r>
            <a:r>
              <a:rPr lang="ru-RU" sz="1600" b="1" strike="noStrike" spc="-1">
                <a:solidFill>
                  <a:srgbClr val="002060"/>
                </a:solidFill>
                <a:latin typeface="Verdana"/>
                <a:ea typeface="Verdana"/>
              </a:rPr>
              <a:t>Пилотный проект «Трудоустройство инвалидов: интегрированный подход, с учетом жизненных ситуаций»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96" name="CustomShape 4"/>
          <p:cNvSpPr/>
          <p:nvPr/>
        </p:nvSpPr>
        <p:spPr>
          <a:xfrm rot="12852000">
            <a:off x="1647000" y="2166480"/>
            <a:ext cx="74448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97" name="Picture 1"/>
          <p:cNvPicPr/>
          <p:nvPr/>
        </p:nvPicPr>
        <p:blipFill>
          <a:blip r:embed="rId3"/>
          <a:stretch/>
        </p:blipFill>
        <p:spPr>
          <a:xfrm>
            <a:off x="297000" y="5086440"/>
            <a:ext cx="2066040" cy="15714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98" name="CustomShape 5"/>
          <p:cNvSpPr/>
          <p:nvPr/>
        </p:nvSpPr>
        <p:spPr>
          <a:xfrm>
            <a:off x="153720" y="2906640"/>
            <a:ext cx="2267640" cy="20815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2060"/>
                </a:solidFill>
                <a:latin typeface="Verdana"/>
                <a:ea typeface="Verdana"/>
              </a:rPr>
              <a:t>Восстановление трудовой активности инвалидов с низкой мотивацией к труду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99" name="CustomShape 6"/>
          <p:cNvSpPr/>
          <p:nvPr/>
        </p:nvSpPr>
        <p:spPr>
          <a:xfrm>
            <a:off x="3058920" y="2906640"/>
            <a:ext cx="2267640" cy="20815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2060"/>
                </a:solidFill>
                <a:latin typeface="Verdana"/>
                <a:ea typeface="Verdana"/>
              </a:rPr>
              <a:t>Обучение востребованным  на рынке труда цифровым навыкам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00" name="CustomShape 7"/>
          <p:cNvSpPr/>
          <p:nvPr/>
        </p:nvSpPr>
        <p:spPr>
          <a:xfrm>
            <a:off x="5919840" y="2906640"/>
            <a:ext cx="2267640" cy="20815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2060"/>
                </a:solidFill>
                <a:latin typeface="Verdana"/>
                <a:ea typeface="Verdana"/>
              </a:rPr>
              <a:t>Выезды мобильных центров занятости в мун.образования к инвалидам, проживающим в удаленных населенных пунктах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201" name="CustomShape 8"/>
          <p:cNvSpPr/>
          <p:nvPr/>
        </p:nvSpPr>
        <p:spPr>
          <a:xfrm>
            <a:off x="8840520" y="2906640"/>
            <a:ext cx="2267640" cy="21168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2060"/>
                </a:solidFill>
                <a:latin typeface="Verdana"/>
                <a:ea typeface="Verdana"/>
              </a:rPr>
              <a:t>Оказание помощи подростками из трудового отряда Главы города в прохождении обучения на цифровой платформе «Пронавыки.рф»</a:t>
            </a:r>
            <a:endParaRPr lang="ru-RU" sz="1400" b="0" strike="noStrike" spc="-1">
              <a:latin typeface="Arial"/>
            </a:endParaRPr>
          </a:p>
        </p:txBody>
      </p:sp>
      <p:pic>
        <p:nvPicPr>
          <p:cNvPr id="202" name="Рисунок 21"/>
          <p:cNvPicPr/>
          <p:nvPr/>
        </p:nvPicPr>
        <p:blipFill>
          <a:blip r:embed="rId4"/>
          <a:stretch/>
        </p:blipFill>
        <p:spPr>
          <a:xfrm>
            <a:off x="3058920" y="5086440"/>
            <a:ext cx="2267640" cy="15714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03" name="Picture 3"/>
          <p:cNvPicPr/>
          <p:nvPr/>
        </p:nvPicPr>
        <p:blipFill>
          <a:blip r:embed="rId5"/>
          <a:stretch/>
        </p:blipFill>
        <p:spPr>
          <a:xfrm>
            <a:off x="5978520" y="5086440"/>
            <a:ext cx="2194920" cy="15714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04" name="CustomShape 9"/>
          <p:cNvSpPr/>
          <p:nvPr/>
        </p:nvSpPr>
        <p:spPr>
          <a:xfrm rot="11425200">
            <a:off x="3820680" y="2364480"/>
            <a:ext cx="74448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5" name="CustomShape 10"/>
          <p:cNvSpPr/>
          <p:nvPr/>
        </p:nvSpPr>
        <p:spPr>
          <a:xfrm rot="10114200">
            <a:off x="6565680" y="2362320"/>
            <a:ext cx="74448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06" name="CustomShape 11"/>
          <p:cNvSpPr/>
          <p:nvPr/>
        </p:nvSpPr>
        <p:spPr>
          <a:xfrm rot="9192000">
            <a:off x="8886240" y="2155320"/>
            <a:ext cx="74448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07" name="Picture 2"/>
          <p:cNvPicPr/>
          <p:nvPr/>
        </p:nvPicPr>
        <p:blipFill>
          <a:blip r:embed="rId6"/>
          <a:stretch/>
        </p:blipFill>
        <p:spPr>
          <a:xfrm>
            <a:off x="9974520" y="1356840"/>
            <a:ext cx="1161720" cy="1080000"/>
          </a:xfrm>
          <a:prstGeom prst="rect">
            <a:avLst/>
          </a:prstGeom>
          <a:ln>
            <a:noFill/>
          </a:ln>
        </p:spPr>
      </p:pic>
      <p:pic>
        <p:nvPicPr>
          <p:cNvPr id="208" name="Picture 7"/>
          <p:cNvPicPr/>
          <p:nvPr/>
        </p:nvPicPr>
        <p:blipFill>
          <a:blip r:embed="rId7"/>
          <a:stretch/>
        </p:blipFill>
        <p:spPr>
          <a:xfrm>
            <a:off x="0" y="1663560"/>
            <a:ext cx="1456200" cy="1092600"/>
          </a:xfrm>
          <a:prstGeom prst="rect">
            <a:avLst/>
          </a:prstGeom>
          <a:ln>
            <a:noFill/>
          </a:ln>
        </p:spPr>
      </p:pic>
      <p:pic>
        <p:nvPicPr>
          <p:cNvPr id="209" name="Рисунок 22"/>
          <p:cNvPicPr/>
          <p:nvPr/>
        </p:nvPicPr>
        <p:blipFill>
          <a:blip r:embed="rId8"/>
          <a:srcRect t="23472" b="7824"/>
          <a:stretch/>
        </p:blipFill>
        <p:spPr>
          <a:xfrm>
            <a:off x="8939520" y="5086440"/>
            <a:ext cx="2080440" cy="15714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227040" cy="6933240"/>
          </a:xfrm>
          <a:prstGeom prst="rect">
            <a:avLst/>
          </a:prstGeom>
          <a:ln>
            <a:noFill/>
          </a:ln>
        </p:spPr>
      </p:pic>
      <p:sp>
        <p:nvSpPr>
          <p:cNvPr id="211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3C4A2CB-D318-4510-8A69-EFB2D155223D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11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212" name="CustomShape 2"/>
          <p:cNvSpPr/>
          <p:nvPr/>
        </p:nvSpPr>
        <p:spPr>
          <a:xfrm>
            <a:off x="3162240" y="538560"/>
            <a:ext cx="7876800" cy="813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Проблемные вопросы при трудоустройстве инвалидов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213" name="CustomShape 3"/>
          <p:cNvSpPr/>
          <p:nvPr/>
        </p:nvSpPr>
        <p:spPr>
          <a:xfrm>
            <a:off x="274680" y="1717920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14" name="CustomShape 4"/>
          <p:cNvSpPr/>
          <p:nvPr/>
        </p:nvSpPr>
        <p:spPr>
          <a:xfrm>
            <a:off x="519480" y="2191680"/>
            <a:ext cx="1201680" cy="68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2060"/>
                </a:solidFill>
                <a:latin typeface="Verdana"/>
                <a:ea typeface="Verdana"/>
              </a:rPr>
              <a:t>Низкая мотивация инвалидов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15" name="CustomShape 5"/>
          <p:cNvSpPr/>
          <p:nvPr/>
        </p:nvSpPr>
        <p:spPr>
          <a:xfrm>
            <a:off x="2134080" y="3601800"/>
            <a:ext cx="1415880" cy="84744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Потеря права на индексацию пенсии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16" name="CustomShape 6"/>
          <p:cNvSpPr/>
          <p:nvPr/>
        </p:nvSpPr>
        <p:spPr>
          <a:xfrm>
            <a:off x="280080" y="3607920"/>
            <a:ext cx="167364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1" strike="noStrike" spc="-1">
                <a:solidFill>
                  <a:srgbClr val="D15A3E"/>
                </a:solidFill>
                <a:latin typeface="Verdana"/>
                <a:ea typeface="Verdana"/>
              </a:rPr>
              <a:t>Причина: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17" name="CustomShape 7"/>
          <p:cNvSpPr/>
          <p:nvPr/>
        </p:nvSpPr>
        <p:spPr>
          <a:xfrm>
            <a:off x="243360" y="4673880"/>
            <a:ext cx="167364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1" strike="noStrike" spc="-1">
                <a:solidFill>
                  <a:srgbClr val="D15A3E"/>
                </a:solidFill>
                <a:latin typeface="Verdana"/>
                <a:ea typeface="Verdana"/>
              </a:rPr>
              <a:t>Решение: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18" name="CustomShape 8"/>
          <p:cNvSpPr/>
          <p:nvPr/>
        </p:nvSpPr>
        <p:spPr>
          <a:xfrm>
            <a:off x="2097360" y="4673880"/>
            <a:ext cx="1415880" cy="206928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Сохранение для работающих инвалидов права на индексацию пенсии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19" name="CustomShape 9"/>
          <p:cNvSpPr/>
          <p:nvPr/>
        </p:nvSpPr>
        <p:spPr>
          <a:xfrm>
            <a:off x="4022640" y="1717560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0" name="CustomShape 10"/>
          <p:cNvSpPr/>
          <p:nvPr/>
        </p:nvSpPr>
        <p:spPr>
          <a:xfrm>
            <a:off x="4223880" y="2091960"/>
            <a:ext cx="1289160" cy="88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2060"/>
                </a:solidFill>
                <a:latin typeface="Verdana"/>
                <a:ea typeface="Verdana"/>
              </a:rPr>
              <a:t>Отсутствие интереса работода-телей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21" name="CustomShape 11"/>
          <p:cNvSpPr/>
          <p:nvPr/>
        </p:nvSpPr>
        <p:spPr>
          <a:xfrm>
            <a:off x="7929720" y="1702440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22" name="CustomShape 12"/>
          <p:cNvSpPr/>
          <p:nvPr/>
        </p:nvSpPr>
        <p:spPr>
          <a:xfrm>
            <a:off x="8089200" y="2085480"/>
            <a:ext cx="1306440" cy="88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2060"/>
                </a:solidFill>
                <a:latin typeface="Verdana"/>
                <a:ea typeface="Verdana"/>
              </a:rPr>
              <a:t>Отсутствие поддержки специализ. </a:t>
            </a:r>
            <a:endParaRPr lang="ru-RU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2060"/>
                </a:solidFill>
                <a:latin typeface="Verdana"/>
                <a:ea typeface="Verdana"/>
              </a:rPr>
              <a:t>предприятий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23" name="Line 13"/>
          <p:cNvSpPr/>
          <p:nvPr/>
        </p:nvSpPr>
        <p:spPr>
          <a:xfrm>
            <a:off x="114120" y="2563920"/>
            <a:ext cx="16596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4" name="Line 14"/>
          <p:cNvSpPr/>
          <p:nvPr/>
        </p:nvSpPr>
        <p:spPr>
          <a:xfrm flipV="1">
            <a:off x="122040" y="2563560"/>
            <a:ext cx="360" cy="231552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Line 15"/>
          <p:cNvSpPr/>
          <p:nvPr/>
        </p:nvSpPr>
        <p:spPr>
          <a:xfrm>
            <a:off x="132480" y="3831120"/>
            <a:ext cx="12924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6" name="Line 16"/>
          <p:cNvSpPr/>
          <p:nvPr/>
        </p:nvSpPr>
        <p:spPr>
          <a:xfrm>
            <a:off x="114120" y="4881240"/>
            <a:ext cx="1296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7" name="Line 17"/>
          <p:cNvSpPr/>
          <p:nvPr/>
        </p:nvSpPr>
        <p:spPr>
          <a:xfrm>
            <a:off x="1954080" y="3847320"/>
            <a:ext cx="1800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8" name="Line 18"/>
          <p:cNvSpPr/>
          <p:nvPr/>
        </p:nvSpPr>
        <p:spPr>
          <a:xfrm>
            <a:off x="1917000" y="4860360"/>
            <a:ext cx="1800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9" name="CustomShape 19"/>
          <p:cNvSpPr/>
          <p:nvPr/>
        </p:nvSpPr>
        <p:spPr>
          <a:xfrm>
            <a:off x="3981960" y="3648240"/>
            <a:ext cx="167364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1" strike="noStrike" spc="-1">
                <a:solidFill>
                  <a:srgbClr val="D15A3E"/>
                </a:solidFill>
                <a:latin typeface="Verdana"/>
                <a:ea typeface="Verdana"/>
              </a:rPr>
              <a:t>Причина: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30" name="CustomShape 20"/>
          <p:cNvSpPr/>
          <p:nvPr/>
        </p:nvSpPr>
        <p:spPr>
          <a:xfrm>
            <a:off x="3981960" y="4673880"/>
            <a:ext cx="167364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1" strike="noStrike" spc="-1">
                <a:solidFill>
                  <a:srgbClr val="D15A3E"/>
                </a:solidFill>
                <a:latin typeface="Verdana"/>
                <a:ea typeface="Verdana"/>
              </a:rPr>
              <a:t>Решение: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31" name="CustomShape 21"/>
          <p:cNvSpPr/>
          <p:nvPr/>
        </p:nvSpPr>
        <p:spPr>
          <a:xfrm>
            <a:off x="5835960" y="3648240"/>
            <a:ext cx="1697760" cy="84744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Доп.затраты для работода-телей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32" name="CustomShape 22"/>
          <p:cNvSpPr/>
          <p:nvPr/>
        </p:nvSpPr>
        <p:spPr>
          <a:xfrm>
            <a:off x="5836320" y="4673880"/>
            <a:ext cx="1697400" cy="206928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Направление взысканных администр. штрафов за отказ в приеме на работу инвалида на возмещение затрат работодателей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33" name="CustomShape 23"/>
          <p:cNvSpPr/>
          <p:nvPr/>
        </p:nvSpPr>
        <p:spPr>
          <a:xfrm>
            <a:off x="7903440" y="3648240"/>
            <a:ext cx="167364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1" strike="noStrike" spc="-1">
                <a:solidFill>
                  <a:srgbClr val="D15A3E"/>
                </a:solidFill>
                <a:latin typeface="Verdana"/>
                <a:ea typeface="Verdana"/>
              </a:rPr>
              <a:t>Причина: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34" name="CustomShape 24"/>
          <p:cNvSpPr/>
          <p:nvPr/>
        </p:nvSpPr>
        <p:spPr>
          <a:xfrm>
            <a:off x="9757440" y="3638880"/>
            <a:ext cx="1524240" cy="84744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Продукция неконкурен-тоспособна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35" name="Line 25"/>
          <p:cNvSpPr/>
          <p:nvPr/>
        </p:nvSpPr>
        <p:spPr>
          <a:xfrm flipV="1">
            <a:off x="3852360" y="2538000"/>
            <a:ext cx="360" cy="231552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6" name="Line 26"/>
          <p:cNvSpPr/>
          <p:nvPr/>
        </p:nvSpPr>
        <p:spPr>
          <a:xfrm flipH="1" flipV="1">
            <a:off x="7764120" y="2538000"/>
            <a:ext cx="9720" cy="234108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7" name="Line 27"/>
          <p:cNvSpPr/>
          <p:nvPr/>
        </p:nvSpPr>
        <p:spPr>
          <a:xfrm>
            <a:off x="3852360" y="3839760"/>
            <a:ext cx="1296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8" name="Line 28"/>
          <p:cNvSpPr/>
          <p:nvPr/>
        </p:nvSpPr>
        <p:spPr>
          <a:xfrm>
            <a:off x="3858120" y="2538000"/>
            <a:ext cx="1656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9" name="Line 29"/>
          <p:cNvSpPr/>
          <p:nvPr/>
        </p:nvSpPr>
        <p:spPr>
          <a:xfrm>
            <a:off x="3850200" y="4853520"/>
            <a:ext cx="12924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0" name="Line 30"/>
          <p:cNvSpPr/>
          <p:nvPr/>
        </p:nvSpPr>
        <p:spPr>
          <a:xfrm>
            <a:off x="5655960" y="3847680"/>
            <a:ext cx="1800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1" name="Line 31"/>
          <p:cNvSpPr/>
          <p:nvPr/>
        </p:nvSpPr>
        <p:spPr>
          <a:xfrm>
            <a:off x="5655960" y="4860360"/>
            <a:ext cx="1800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2" name="Line 32"/>
          <p:cNvSpPr/>
          <p:nvPr/>
        </p:nvSpPr>
        <p:spPr>
          <a:xfrm>
            <a:off x="7764120" y="2538000"/>
            <a:ext cx="1656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3" name="CustomShape 33"/>
          <p:cNvSpPr/>
          <p:nvPr/>
        </p:nvSpPr>
        <p:spPr>
          <a:xfrm>
            <a:off x="7903440" y="4667040"/>
            <a:ext cx="167364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1" strike="noStrike" spc="-1">
                <a:solidFill>
                  <a:srgbClr val="D15A3E"/>
                </a:solidFill>
                <a:latin typeface="Verdana"/>
                <a:ea typeface="Verdana"/>
              </a:rPr>
              <a:t>Решение: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44" name="CustomShape 34"/>
          <p:cNvSpPr/>
          <p:nvPr/>
        </p:nvSpPr>
        <p:spPr>
          <a:xfrm>
            <a:off x="9757440" y="4642560"/>
            <a:ext cx="1524240" cy="206928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Разработка федеральной программы по поддержке специализир. предприятий. Налоговые льготы 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245" name="Line 35"/>
          <p:cNvSpPr/>
          <p:nvPr/>
        </p:nvSpPr>
        <p:spPr>
          <a:xfrm>
            <a:off x="7791840" y="3855240"/>
            <a:ext cx="1296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6" name="Line 36"/>
          <p:cNvSpPr/>
          <p:nvPr/>
        </p:nvSpPr>
        <p:spPr>
          <a:xfrm>
            <a:off x="7773840" y="4896360"/>
            <a:ext cx="1296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7" name="Line 37"/>
          <p:cNvSpPr/>
          <p:nvPr/>
        </p:nvSpPr>
        <p:spPr>
          <a:xfrm>
            <a:off x="9577080" y="3851640"/>
            <a:ext cx="1800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48" name="Line 38"/>
          <p:cNvSpPr/>
          <p:nvPr/>
        </p:nvSpPr>
        <p:spPr>
          <a:xfrm>
            <a:off x="9577440" y="4860360"/>
            <a:ext cx="180000" cy="3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49" name="Picture 4"/>
          <p:cNvPicPr/>
          <p:nvPr/>
        </p:nvPicPr>
        <p:blipFill>
          <a:blip r:embed="rId3"/>
          <a:stretch/>
        </p:blipFill>
        <p:spPr>
          <a:xfrm>
            <a:off x="3981960" y="5834880"/>
            <a:ext cx="1608120" cy="876960"/>
          </a:xfrm>
          <a:prstGeom prst="rect">
            <a:avLst/>
          </a:prstGeom>
          <a:ln>
            <a:noFill/>
          </a:ln>
        </p:spPr>
      </p:pic>
      <p:pic>
        <p:nvPicPr>
          <p:cNvPr id="250" name="Picture 2"/>
          <p:cNvPicPr/>
          <p:nvPr/>
        </p:nvPicPr>
        <p:blipFill>
          <a:blip r:embed="rId4"/>
          <a:stretch/>
        </p:blipFill>
        <p:spPr>
          <a:xfrm>
            <a:off x="8089200" y="5677560"/>
            <a:ext cx="1525320" cy="953280"/>
          </a:xfrm>
          <a:prstGeom prst="rect">
            <a:avLst/>
          </a:prstGeom>
          <a:ln>
            <a:noFill/>
          </a:ln>
        </p:spPr>
      </p:pic>
      <p:pic>
        <p:nvPicPr>
          <p:cNvPr id="251" name="Picture 6"/>
          <p:cNvPicPr/>
          <p:nvPr/>
        </p:nvPicPr>
        <p:blipFill>
          <a:blip r:embed="rId5"/>
          <a:stretch/>
        </p:blipFill>
        <p:spPr>
          <a:xfrm>
            <a:off x="262080" y="5418720"/>
            <a:ext cx="1341720" cy="1293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Picture 2"/>
          <p:cNvPicPr/>
          <p:nvPr/>
        </p:nvPicPr>
        <p:blipFill>
          <a:blip r:embed="rId2"/>
          <a:stretch/>
        </p:blipFill>
        <p:spPr>
          <a:xfrm>
            <a:off x="0" y="-3960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253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495E061-D8ED-4482-9779-688A08E804E5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12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254" name="CustomShape 2"/>
          <p:cNvSpPr/>
          <p:nvPr/>
        </p:nvSpPr>
        <p:spPr>
          <a:xfrm>
            <a:off x="4210200" y="367200"/>
            <a:ext cx="6524280" cy="813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Итоги работы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255" name="Picture 11"/>
          <p:cNvPicPr/>
          <p:nvPr/>
        </p:nvPicPr>
        <p:blipFill>
          <a:blip r:embed="rId3"/>
          <a:stretch/>
        </p:blipFill>
        <p:spPr>
          <a:xfrm>
            <a:off x="591120" y="1906200"/>
            <a:ext cx="855720" cy="719640"/>
          </a:xfrm>
          <a:prstGeom prst="rect">
            <a:avLst/>
          </a:prstGeom>
          <a:ln w="15840">
            <a:noFill/>
          </a:ln>
        </p:spPr>
      </p:pic>
      <p:sp>
        <p:nvSpPr>
          <p:cNvPr id="256" name="CustomShape 3"/>
          <p:cNvSpPr/>
          <p:nvPr/>
        </p:nvSpPr>
        <p:spPr>
          <a:xfrm>
            <a:off x="1464480" y="1942200"/>
            <a:ext cx="9483120" cy="684000"/>
          </a:xfrm>
          <a:prstGeom prst="roundRect">
            <a:avLst>
              <a:gd name="adj" fmla="val 16667"/>
            </a:avLst>
          </a:prstGeom>
          <a:noFill/>
          <a:ln w="648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50000"/>
              </a:lnSpc>
            </a:pP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За истекший период текущего года трудоустроены 5,2 тыс. инвалидов из 5,5 тыс. обратившихся, доля трудоустройства составила 95%  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257" name="Picture 2"/>
          <p:cNvPicPr/>
          <p:nvPr/>
        </p:nvPicPr>
        <p:blipFill>
          <a:blip r:embed="rId4"/>
          <a:stretch/>
        </p:blipFill>
        <p:spPr>
          <a:xfrm>
            <a:off x="8028360" y="4732200"/>
            <a:ext cx="2127600" cy="143964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8" name="Picture 4"/>
          <p:cNvPicPr/>
          <p:nvPr/>
        </p:nvPicPr>
        <p:blipFill>
          <a:blip r:embed="rId5"/>
          <a:stretch/>
        </p:blipFill>
        <p:spPr>
          <a:xfrm>
            <a:off x="5916960" y="4855680"/>
            <a:ext cx="2302920" cy="143964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59" name="Picture 6"/>
          <p:cNvPicPr/>
          <p:nvPr/>
        </p:nvPicPr>
        <p:blipFill>
          <a:blip r:embed="rId6"/>
          <a:stretch/>
        </p:blipFill>
        <p:spPr>
          <a:xfrm>
            <a:off x="153720" y="5811120"/>
            <a:ext cx="1182960" cy="968760"/>
          </a:xfrm>
          <a:prstGeom prst="rect">
            <a:avLst/>
          </a:prstGeom>
          <a:ln>
            <a:noFill/>
          </a:ln>
        </p:spPr>
      </p:pic>
      <p:pic>
        <p:nvPicPr>
          <p:cNvPr id="260" name="Picture 4"/>
          <p:cNvPicPr/>
          <p:nvPr/>
        </p:nvPicPr>
        <p:blipFill>
          <a:blip r:embed="rId7"/>
          <a:stretch/>
        </p:blipFill>
        <p:spPr>
          <a:xfrm>
            <a:off x="3877200" y="4986720"/>
            <a:ext cx="2218320" cy="14490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61" name="Picture 6"/>
          <p:cNvPicPr/>
          <p:nvPr/>
        </p:nvPicPr>
        <p:blipFill>
          <a:blip r:embed="rId8"/>
          <a:stretch/>
        </p:blipFill>
        <p:spPr>
          <a:xfrm>
            <a:off x="1562040" y="5091120"/>
            <a:ext cx="2472120" cy="143964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262" name="CustomShape 4"/>
          <p:cNvSpPr/>
          <p:nvPr/>
        </p:nvSpPr>
        <p:spPr>
          <a:xfrm>
            <a:off x="885960" y="2972520"/>
            <a:ext cx="10062000" cy="116100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just">
              <a:lnSpc>
                <a:spcPct val="100000"/>
              </a:lnSpc>
            </a:pPr>
            <a:r>
              <a:rPr lang="ru-RU" sz="1600" b="0" i="1" strike="noStrike" spc="-1">
                <a:solidFill>
                  <a:srgbClr val="D15A3E"/>
                </a:solidFill>
                <a:latin typeface="Verdana"/>
                <a:ea typeface="Verdana"/>
              </a:rPr>
              <a:t>Комплекс мероприятий по профессиональной реабилитации инвалидов, реализуемый на территории края, создает условия для эффективной реализации профессионального потенциала инвалидов с учетом индивидуальных особенностей и рекомендаций индивидуальной программы реабилитации и абилитации</a:t>
            </a:r>
            <a:endParaRPr lang="ru-RU" sz="1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264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2C2848B3-0A70-458C-B840-09AAEBA26662}" type="slidenum">
              <a:rPr lang="ru-RU" sz="1339" b="0" strike="noStrike" spc="-1">
                <a:solidFill>
                  <a:srgbClr val="17406D"/>
                </a:solidFill>
                <a:latin typeface="Akrobat"/>
              </a:rPr>
              <a:t>13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265" name="CustomShape 2"/>
          <p:cNvSpPr/>
          <p:nvPr/>
        </p:nvSpPr>
        <p:spPr>
          <a:xfrm>
            <a:off x="623520" y="2895840"/>
            <a:ext cx="10187640" cy="57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3200" b="1" strike="noStrike" cap="all" spc="-1">
                <a:solidFill>
                  <a:srgbClr val="FFFFFF"/>
                </a:solidFill>
                <a:latin typeface="Verdana"/>
                <a:ea typeface="Verdana"/>
              </a:rPr>
              <a:t>благодарю ЗА ВНИМАНИЕ !</a:t>
            </a: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/>
          <p:cNvPicPr/>
          <p:nvPr/>
        </p:nvPicPr>
        <p:blipFill>
          <a:blip r:embed="rId2"/>
          <a:stretch/>
        </p:blipFill>
        <p:spPr>
          <a:xfrm>
            <a:off x="0" y="-1908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47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4B16F86D-7997-401A-A5AF-D6044B237A55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2</a:t>
            </a:fld>
            <a:endParaRPr lang="ru-RU" sz="1339" b="0" strike="noStrike" spc="-1">
              <a:latin typeface="Times New Roman"/>
            </a:endParaRPr>
          </a:p>
        </p:txBody>
      </p:sp>
      <p:pic>
        <p:nvPicPr>
          <p:cNvPr id="48" name="Picture 2"/>
          <p:cNvPicPr/>
          <p:nvPr/>
        </p:nvPicPr>
        <p:blipFill>
          <a:blip r:embed="rId3"/>
          <a:stretch/>
        </p:blipFill>
        <p:spPr>
          <a:xfrm>
            <a:off x="232200" y="1388880"/>
            <a:ext cx="1908000" cy="1203480"/>
          </a:xfrm>
          <a:prstGeom prst="rect">
            <a:avLst/>
          </a:prstGeom>
          <a:ln>
            <a:noFill/>
          </a:ln>
        </p:spPr>
      </p:pic>
      <p:sp>
        <p:nvSpPr>
          <p:cNvPr id="49" name="CustomShape 2"/>
          <p:cNvSpPr/>
          <p:nvPr/>
        </p:nvSpPr>
        <p:spPr>
          <a:xfrm>
            <a:off x="2330280" y="1327680"/>
            <a:ext cx="8760600" cy="10814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2060"/>
                </a:solidFill>
                <a:latin typeface="Verdana"/>
                <a:ea typeface="Verdana"/>
              </a:rPr>
              <a:t>По данным Пенсионного фонда РФ на 01.09.2021 года в Красноярском крае проживает 178,3 тыс. инвалидов, из них 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50" name="CustomShape 3"/>
          <p:cNvSpPr/>
          <p:nvPr/>
        </p:nvSpPr>
        <p:spPr>
          <a:xfrm>
            <a:off x="1610640" y="2705760"/>
            <a:ext cx="7475760" cy="41436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D15A3E"/>
                </a:solidFill>
                <a:latin typeface="Verdana"/>
                <a:ea typeface="Verdana"/>
              </a:rPr>
              <a:t>82,1 тыс. человек трудоспособного возраста, в том числе: 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1" name="CustomShape 4"/>
          <p:cNvSpPr/>
          <p:nvPr/>
        </p:nvSpPr>
        <p:spPr>
          <a:xfrm>
            <a:off x="1610640" y="3409920"/>
            <a:ext cx="7475760" cy="407880"/>
          </a:xfrm>
          <a:prstGeom prst="roundRect">
            <a:avLst>
              <a:gd name="adj" fmla="val 16667"/>
            </a:avLst>
          </a:prstGeom>
          <a:solidFill>
            <a:srgbClr val="EBF6F9"/>
          </a:solidFill>
          <a:ln w="6480">
            <a:solidFill>
              <a:schemeClr val="accent5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600" b="1" strike="noStrike" spc="-1">
                <a:solidFill>
                  <a:srgbClr val="D15A3E"/>
                </a:solidFill>
                <a:latin typeface="Verdana"/>
                <a:ea typeface="Verdana"/>
              </a:rPr>
              <a:t>19,2 тыс. человек занятых трудовой деятельностью (23,4%)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52" name="CustomShape 5"/>
          <p:cNvSpPr/>
          <p:nvPr/>
        </p:nvSpPr>
        <p:spPr>
          <a:xfrm>
            <a:off x="861120" y="2813400"/>
            <a:ext cx="649800" cy="907920"/>
          </a:xfrm>
          <a:prstGeom prst="curvedRightArrow">
            <a:avLst>
              <a:gd name="adj1" fmla="val 25000"/>
              <a:gd name="adj2" fmla="val 48227"/>
              <a:gd name="adj3" fmla="val 25000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perspectiveContrastingLeftFacing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</p:sp>
      <p:pic>
        <p:nvPicPr>
          <p:cNvPr id="53" name="Picture 9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9505800" y="2885760"/>
            <a:ext cx="1479960" cy="1047600"/>
          </a:xfrm>
          <a:prstGeom prst="rect">
            <a:avLst/>
          </a:prstGeom>
          <a:ln>
            <a:noFill/>
          </a:ln>
        </p:spPr>
      </p:pic>
      <p:sp>
        <p:nvSpPr>
          <p:cNvPr id="54" name="CustomShape 6"/>
          <p:cNvSpPr/>
          <p:nvPr/>
        </p:nvSpPr>
        <p:spPr>
          <a:xfrm>
            <a:off x="4507560" y="4429440"/>
            <a:ext cx="6583320" cy="139032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Ежегодно при содействии службы занятости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трудоустраиваются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002060"/>
                </a:solidFill>
                <a:latin typeface="Verdana"/>
                <a:ea typeface="Verdana"/>
              </a:rPr>
              <a:t>более 5,5 тыс. инвалидов </a:t>
            </a: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(жителей края). 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55" name="Picture 8"/>
          <p:cNvPicPr/>
          <p:nvPr/>
        </p:nvPicPr>
        <p:blipFill>
          <a:blip r:embed="rId6"/>
          <a:stretch/>
        </p:blipFill>
        <p:spPr>
          <a:xfrm>
            <a:off x="372240" y="4015440"/>
            <a:ext cx="2277720" cy="16794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56" name="Picture 10"/>
          <p:cNvPicPr/>
          <p:nvPr/>
        </p:nvPicPr>
        <p:blipFill>
          <a:blip r:embed="rId7"/>
          <a:stretch/>
        </p:blipFill>
        <p:spPr>
          <a:xfrm>
            <a:off x="2003400" y="4970880"/>
            <a:ext cx="2277720" cy="169812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57" name="CustomShape 7"/>
          <p:cNvSpPr/>
          <p:nvPr/>
        </p:nvSpPr>
        <p:spPr>
          <a:xfrm>
            <a:off x="5196240" y="296640"/>
            <a:ext cx="5477400" cy="65052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Трудоустройство инвалидов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203640" cy="6864480"/>
          </a:xfrm>
          <a:prstGeom prst="rect">
            <a:avLst/>
          </a:prstGeom>
          <a:ln>
            <a:noFill/>
          </a:ln>
        </p:spPr>
      </p:pic>
      <p:sp>
        <p:nvSpPr>
          <p:cNvPr id="59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5D980DF4-52F0-46EB-A5C2-1A5CBEF2FBD8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3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4511880" y="2759040"/>
            <a:ext cx="2159640" cy="2159640"/>
          </a:xfrm>
          <a:prstGeom prst="ellipse">
            <a:avLst/>
          </a:prstGeom>
          <a:solidFill>
            <a:schemeClr val="accent1">
              <a:lumMod val="75000"/>
              <a:alpha val="46000"/>
            </a:schemeClr>
          </a:solidFill>
          <a:ln w="19080" cap="rnd">
            <a:solidFill>
              <a:srgbClr val="3366FF"/>
            </a:solidFill>
            <a:custDash>
              <a:ds d="300000" sp="100000"/>
            </a:custDash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700" b="1" strike="noStrike" spc="-1">
                <a:solidFill>
                  <a:srgbClr val="D15A3E"/>
                </a:solidFill>
                <a:latin typeface="Verdana"/>
                <a:ea typeface="Verdana"/>
              </a:rPr>
              <a:t>Агентство труда и занятости населения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61" name="CustomShape 3"/>
          <p:cNvSpPr/>
          <p:nvPr/>
        </p:nvSpPr>
        <p:spPr>
          <a:xfrm>
            <a:off x="7513200" y="2245680"/>
            <a:ext cx="3161160" cy="1290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8000"/>
            </a:schemeClr>
          </a:solidFill>
          <a:ln w="190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Общественные организации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инвалидов (ВОИ, ВОГ, ВОС)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и СОНКО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Verdana"/>
                <a:ea typeface="Verdana"/>
              </a:rPr>
              <a:t>Реализация дорожной карты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62" name="CustomShape 4"/>
          <p:cNvSpPr/>
          <p:nvPr/>
        </p:nvSpPr>
        <p:spPr>
          <a:xfrm>
            <a:off x="558000" y="2313720"/>
            <a:ext cx="3161160" cy="1290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8000"/>
            </a:schemeClr>
          </a:solidFill>
          <a:ln w="190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Отраслевые министерства Красноярского края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Verdana"/>
                <a:ea typeface="Verdana"/>
              </a:rPr>
              <a:t>Трудоустройство инвалидов в краевые подведомственные учреждения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63" name="CustomShape 5"/>
          <p:cNvSpPr/>
          <p:nvPr/>
        </p:nvSpPr>
        <p:spPr>
          <a:xfrm>
            <a:off x="558000" y="4116960"/>
            <a:ext cx="3161160" cy="1290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8000"/>
            </a:schemeClr>
          </a:solidFill>
          <a:ln w="190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Главы муниципальных образований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Verdana"/>
                <a:ea typeface="Verdana"/>
              </a:rPr>
              <a:t>Вовлечение инвалидов в трудовую деятельность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64" name="CustomShape 6"/>
          <p:cNvSpPr/>
          <p:nvPr/>
        </p:nvSpPr>
        <p:spPr>
          <a:xfrm>
            <a:off x="4011120" y="5407200"/>
            <a:ext cx="3161160" cy="1290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8000"/>
            </a:schemeClr>
          </a:solidFill>
          <a:ln w="190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Главное бюро медико-социальной экспертизы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Verdana"/>
                <a:ea typeface="Verdana"/>
              </a:rPr>
              <a:t>Соглашение об информационном взаимодействии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65" name="CustomShape 7"/>
          <p:cNvSpPr/>
          <p:nvPr/>
        </p:nvSpPr>
        <p:spPr>
          <a:xfrm>
            <a:off x="7500960" y="4116960"/>
            <a:ext cx="3161160" cy="1290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8000"/>
            </a:schemeClr>
          </a:solidFill>
          <a:ln w="190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Работодатели и профсоюзные организации, союзы промышленников и предпринимателей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Verdana"/>
                <a:ea typeface="Verdana"/>
              </a:rPr>
              <a:t>Информирование о мероприятиях и программах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66" name="CustomShape 8"/>
          <p:cNvSpPr/>
          <p:nvPr/>
        </p:nvSpPr>
        <p:spPr>
          <a:xfrm rot="3513000">
            <a:off x="2928240" y="1342440"/>
            <a:ext cx="633240" cy="7250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7" name="CustomShape 9"/>
          <p:cNvSpPr/>
          <p:nvPr/>
        </p:nvSpPr>
        <p:spPr>
          <a:xfrm rot="8044800">
            <a:off x="7593480" y="1403280"/>
            <a:ext cx="633240" cy="7250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8" name="CustomShape 10"/>
          <p:cNvSpPr/>
          <p:nvPr/>
        </p:nvSpPr>
        <p:spPr>
          <a:xfrm>
            <a:off x="1705320" y="3657600"/>
            <a:ext cx="633240" cy="3621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9" name="CustomShape 11"/>
          <p:cNvSpPr/>
          <p:nvPr/>
        </p:nvSpPr>
        <p:spPr>
          <a:xfrm rot="13587000">
            <a:off x="7573320" y="5690160"/>
            <a:ext cx="633240" cy="7250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0" name="CustomShape 12"/>
          <p:cNvSpPr/>
          <p:nvPr/>
        </p:nvSpPr>
        <p:spPr>
          <a:xfrm rot="18976200">
            <a:off x="2829600" y="5582520"/>
            <a:ext cx="633240" cy="72504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Line 13"/>
          <p:cNvSpPr/>
          <p:nvPr/>
        </p:nvSpPr>
        <p:spPr>
          <a:xfrm>
            <a:off x="5591880" y="2350440"/>
            <a:ext cx="360" cy="40860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2" name="Line 14"/>
          <p:cNvSpPr/>
          <p:nvPr/>
        </p:nvSpPr>
        <p:spPr>
          <a:xfrm>
            <a:off x="3719520" y="2932560"/>
            <a:ext cx="1003320" cy="34380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Line 15"/>
          <p:cNvSpPr/>
          <p:nvPr/>
        </p:nvSpPr>
        <p:spPr>
          <a:xfrm flipH="1">
            <a:off x="6514920" y="2932560"/>
            <a:ext cx="998280" cy="34380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4" name="Line 16"/>
          <p:cNvSpPr/>
          <p:nvPr/>
        </p:nvSpPr>
        <p:spPr>
          <a:xfrm flipV="1">
            <a:off x="3719520" y="4309920"/>
            <a:ext cx="924120" cy="29988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5" name="Line 17"/>
          <p:cNvSpPr/>
          <p:nvPr/>
        </p:nvSpPr>
        <p:spPr>
          <a:xfrm flipH="1" flipV="1">
            <a:off x="6514920" y="4359240"/>
            <a:ext cx="986040" cy="2505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6" name="Picture 8"/>
          <p:cNvPicPr/>
          <p:nvPr/>
        </p:nvPicPr>
        <p:blipFill>
          <a:blip r:embed="rId3"/>
          <a:stretch/>
        </p:blipFill>
        <p:spPr>
          <a:xfrm>
            <a:off x="10094760" y="5893560"/>
            <a:ext cx="1227600" cy="975960"/>
          </a:xfrm>
          <a:prstGeom prst="rect">
            <a:avLst/>
          </a:prstGeom>
          <a:ln>
            <a:noFill/>
          </a:ln>
        </p:spPr>
      </p:pic>
      <p:pic>
        <p:nvPicPr>
          <p:cNvPr id="77" name="Picture 8"/>
          <p:cNvPicPr/>
          <p:nvPr/>
        </p:nvPicPr>
        <p:blipFill>
          <a:blip r:embed="rId4"/>
          <a:stretch/>
        </p:blipFill>
        <p:spPr>
          <a:xfrm>
            <a:off x="9861840" y="1076040"/>
            <a:ext cx="1391040" cy="94248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78" name="Picture 10"/>
          <p:cNvPicPr/>
          <p:nvPr/>
        </p:nvPicPr>
        <p:blipFill>
          <a:blip r:embed="rId5"/>
          <a:stretch/>
        </p:blipFill>
        <p:spPr>
          <a:xfrm>
            <a:off x="8862480" y="545760"/>
            <a:ext cx="1340640" cy="90792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79" name="CustomShape 18"/>
          <p:cNvSpPr/>
          <p:nvPr/>
        </p:nvSpPr>
        <p:spPr>
          <a:xfrm>
            <a:off x="2907360" y="220320"/>
            <a:ext cx="5477400" cy="65052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Межведомственное взаимодействие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80" name="CustomShape 19"/>
          <p:cNvSpPr/>
          <p:nvPr/>
        </p:nvSpPr>
        <p:spPr>
          <a:xfrm>
            <a:off x="4011120" y="1060200"/>
            <a:ext cx="3161160" cy="12902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8000"/>
            </a:schemeClr>
          </a:solidFill>
          <a:ln w="190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1" strike="noStrike" spc="-1">
                <a:solidFill>
                  <a:srgbClr val="D15A3E"/>
                </a:solidFill>
                <a:latin typeface="Verdana"/>
                <a:ea typeface="Verdana"/>
              </a:rPr>
              <a:t>Федеральные органы исполнительной власти, Федеральный центр компетенций в сфере занятости «ВНИИ труда» Минтруда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latin typeface="Verdana"/>
                <a:ea typeface="Verdana"/>
              </a:rPr>
              <a:t>Направление предложений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81" name="Line 20"/>
          <p:cNvSpPr/>
          <p:nvPr/>
        </p:nvSpPr>
        <p:spPr>
          <a:xfrm>
            <a:off x="5591880" y="4919040"/>
            <a:ext cx="360" cy="488160"/>
          </a:xfrm>
          <a:prstGeom prst="line">
            <a:avLst/>
          </a:prstGeom>
          <a:ln w="2844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2" name="CustomShape 21"/>
          <p:cNvSpPr/>
          <p:nvPr/>
        </p:nvSpPr>
        <p:spPr>
          <a:xfrm rot="10800000">
            <a:off x="8687520" y="3662280"/>
            <a:ext cx="633240" cy="3621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84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C3CAC15-2561-422F-BF78-0F40BAD8ED24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4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85" name="CustomShape 2"/>
          <p:cNvSpPr/>
          <p:nvPr/>
        </p:nvSpPr>
        <p:spPr>
          <a:xfrm>
            <a:off x="268560" y="2656440"/>
            <a:ext cx="2519640" cy="2519640"/>
          </a:xfrm>
          <a:prstGeom prst="ellipse">
            <a:avLst/>
          </a:prstGeom>
          <a:solidFill>
            <a:srgbClr val="D15A3E"/>
          </a:solidFill>
          <a:ln w="936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500" b="1" strike="noStrike" spc="-1">
                <a:solidFill>
                  <a:srgbClr val="071D28"/>
                </a:solidFill>
                <a:latin typeface="Verdana"/>
                <a:ea typeface="Verdana"/>
              </a:rPr>
              <a:t>Краевой уровень</a:t>
            </a:r>
            <a:endParaRPr lang="ru-RU" sz="2500" b="0" strike="noStrike" spc="-1">
              <a:latin typeface="Arial"/>
            </a:endParaRPr>
          </a:p>
        </p:txBody>
      </p:sp>
      <p:sp>
        <p:nvSpPr>
          <p:cNvPr id="86" name="CustomShape 3"/>
          <p:cNvSpPr/>
          <p:nvPr/>
        </p:nvSpPr>
        <p:spPr>
          <a:xfrm>
            <a:off x="965160" y="1561320"/>
            <a:ext cx="7379640" cy="683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Создан Совет по делам инвалидов при Губернаторе Красноярского края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87" name="CustomShape 4"/>
          <p:cNvSpPr/>
          <p:nvPr/>
        </p:nvSpPr>
        <p:spPr>
          <a:xfrm>
            <a:off x="2656800" y="2400120"/>
            <a:ext cx="7379640" cy="647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Создана межведомственная комиссия края для рассмотрения вопросов по повышению уровня занятости инвалидов трудоспособного возраста 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88" name="CustomShape 5"/>
          <p:cNvSpPr/>
          <p:nvPr/>
        </p:nvSpPr>
        <p:spPr>
          <a:xfrm>
            <a:off x="3090600" y="3224880"/>
            <a:ext cx="7379640" cy="647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Создана и реализуется краевая дорожная карта по профессиональной реабилитации на рынке труда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89" name="CustomShape 6"/>
          <p:cNvSpPr/>
          <p:nvPr/>
        </p:nvSpPr>
        <p:spPr>
          <a:xfrm>
            <a:off x="3090600" y="4011480"/>
            <a:ext cx="7379640" cy="647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Вопросы трудоустройства инвалидов рассматриваются на заседаниях краевой трехсторонней комиссии по регулированию социально — трудовых отношений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90" name="CustomShape 7"/>
          <p:cNvSpPr/>
          <p:nvPr/>
        </p:nvSpPr>
        <p:spPr>
          <a:xfrm>
            <a:off x="2716920" y="4852440"/>
            <a:ext cx="7379640" cy="647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До всех органов исполнительной власти края доводятся контрольные показатели по трудоустройству инвалидов в подведомственные учреждения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91" name="CustomShape 8"/>
          <p:cNvSpPr/>
          <p:nvPr/>
        </p:nvSpPr>
        <p:spPr>
          <a:xfrm>
            <a:off x="965160" y="5676480"/>
            <a:ext cx="7379640" cy="647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Лучшие практики трудоустройства инвалидов тиражируются в СМИ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92" name="CustomShape 9"/>
          <p:cNvSpPr/>
          <p:nvPr/>
        </p:nvSpPr>
        <p:spPr>
          <a:xfrm flipV="1">
            <a:off x="1554480" y="2092320"/>
            <a:ext cx="360" cy="232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3" name="CustomShape 10"/>
          <p:cNvSpPr/>
          <p:nvPr/>
        </p:nvSpPr>
        <p:spPr>
          <a:xfrm flipV="1">
            <a:off x="2267640" y="2537640"/>
            <a:ext cx="233640" cy="115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4" name="CustomShape 11"/>
          <p:cNvSpPr/>
          <p:nvPr/>
        </p:nvSpPr>
        <p:spPr>
          <a:xfrm flipV="1">
            <a:off x="2788560" y="3371400"/>
            <a:ext cx="233640" cy="57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5" name="CustomShape 12"/>
          <p:cNvSpPr/>
          <p:nvPr/>
        </p:nvSpPr>
        <p:spPr>
          <a:xfrm>
            <a:off x="2788560" y="4280040"/>
            <a:ext cx="233640" cy="63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6" name="CustomShape 13"/>
          <p:cNvSpPr/>
          <p:nvPr/>
        </p:nvSpPr>
        <p:spPr>
          <a:xfrm>
            <a:off x="2379600" y="5045040"/>
            <a:ext cx="233640" cy="1447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7" name="CustomShape 14"/>
          <p:cNvSpPr/>
          <p:nvPr/>
        </p:nvSpPr>
        <p:spPr>
          <a:xfrm>
            <a:off x="1558080" y="5305320"/>
            <a:ext cx="360" cy="2844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98" name="Picture 10"/>
          <p:cNvPicPr/>
          <p:nvPr/>
        </p:nvPicPr>
        <p:blipFill>
          <a:blip r:embed="rId3"/>
          <a:stretch/>
        </p:blipFill>
        <p:spPr>
          <a:xfrm>
            <a:off x="10096920" y="5590080"/>
            <a:ext cx="1125360" cy="1041840"/>
          </a:xfrm>
          <a:prstGeom prst="rect">
            <a:avLst/>
          </a:prstGeom>
          <a:ln>
            <a:noFill/>
          </a:ln>
        </p:spPr>
      </p:pic>
      <p:pic>
        <p:nvPicPr>
          <p:cNvPr id="99" name="Picture 2"/>
          <p:cNvPicPr/>
          <p:nvPr/>
        </p:nvPicPr>
        <p:blipFill>
          <a:blip r:embed="rId4"/>
          <a:stretch/>
        </p:blipFill>
        <p:spPr>
          <a:xfrm>
            <a:off x="9857520" y="1221480"/>
            <a:ext cx="1364760" cy="1023480"/>
          </a:xfrm>
          <a:prstGeom prst="rect">
            <a:avLst/>
          </a:prstGeom>
          <a:ln>
            <a:noFill/>
          </a:ln>
        </p:spPr>
      </p:pic>
      <p:sp>
        <p:nvSpPr>
          <p:cNvPr id="100" name="CustomShape 15"/>
          <p:cNvSpPr/>
          <p:nvPr/>
        </p:nvSpPr>
        <p:spPr>
          <a:xfrm>
            <a:off x="2905560" y="401760"/>
            <a:ext cx="5477400" cy="65052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Краевой уровень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2"/>
          <p:cNvPicPr/>
          <p:nvPr/>
        </p:nvPicPr>
        <p:blipFill>
          <a:blip r:embed="rId2"/>
          <a:stretch/>
        </p:blipFill>
        <p:spPr>
          <a:xfrm>
            <a:off x="360" y="12636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02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BEB9676E-B801-43DB-9563-CD7B6527BDE4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5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103" name="CustomShape 2"/>
          <p:cNvSpPr/>
          <p:nvPr/>
        </p:nvSpPr>
        <p:spPr>
          <a:xfrm>
            <a:off x="8705160" y="2397600"/>
            <a:ext cx="2483640" cy="2483640"/>
          </a:xfrm>
          <a:prstGeom prst="ellipse">
            <a:avLst/>
          </a:prstGeom>
          <a:solidFill>
            <a:srgbClr val="D15A3E"/>
          </a:solidFill>
          <a:ln w="936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71D28"/>
                </a:solidFill>
                <a:latin typeface="Verdana"/>
                <a:ea typeface="Verdana"/>
              </a:rPr>
              <a:t>Муници-пальный уровень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04" name="CustomShape 3"/>
          <p:cNvSpPr/>
          <p:nvPr/>
        </p:nvSpPr>
        <p:spPr>
          <a:xfrm>
            <a:off x="479520" y="3312000"/>
            <a:ext cx="7728480" cy="683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До Глав муниципальных образований доводятся контрольные показатели по вовлечению инвалидов в трудовую деятельность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05" name="CustomShape 4"/>
          <p:cNvSpPr/>
          <p:nvPr/>
        </p:nvSpPr>
        <p:spPr>
          <a:xfrm>
            <a:off x="2750400" y="1224360"/>
            <a:ext cx="7559640" cy="683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Во всех муниципальных образованиях созданы комиссии по делам инвалидов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06" name="CustomShape 5"/>
          <p:cNvSpPr/>
          <p:nvPr/>
        </p:nvSpPr>
        <p:spPr>
          <a:xfrm>
            <a:off x="936360" y="4428360"/>
            <a:ext cx="7559640" cy="683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Формируются паспорта на всех инвалидов трудоспособного возраста, которым органами МСЭ показано трудоустройство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07" name="CustomShape 6"/>
          <p:cNvSpPr/>
          <p:nvPr/>
        </p:nvSpPr>
        <p:spPr>
          <a:xfrm>
            <a:off x="864360" y="2268360"/>
            <a:ext cx="7559640" cy="683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Разработаны муниципальные дорожные карты по трудоустройству инвалидов с учетом специфики территории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08" name="CustomShape 7"/>
          <p:cNvSpPr/>
          <p:nvPr/>
        </p:nvSpPr>
        <p:spPr>
          <a:xfrm>
            <a:off x="2448000" y="5364360"/>
            <a:ext cx="7453440" cy="68364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solidFill>
              <a:schemeClr val="tx2">
                <a:lumMod val="75000"/>
              </a:scheme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Центрами занятости населения осуществляется проектный подход по трудоустройству инвалидов совместно с муниципальными образованиями  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09" name="CustomShape 8"/>
          <p:cNvSpPr/>
          <p:nvPr/>
        </p:nvSpPr>
        <p:spPr>
          <a:xfrm flipV="1">
            <a:off x="9861840" y="1832400"/>
            <a:ext cx="360" cy="2325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0" name="CustomShape 9"/>
          <p:cNvSpPr/>
          <p:nvPr/>
        </p:nvSpPr>
        <p:spPr>
          <a:xfrm flipH="1" flipV="1">
            <a:off x="8666280" y="2581920"/>
            <a:ext cx="213120" cy="1159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1" name="CustomShape 10"/>
          <p:cNvSpPr/>
          <p:nvPr/>
        </p:nvSpPr>
        <p:spPr>
          <a:xfrm flipH="1">
            <a:off x="8239680" y="3558240"/>
            <a:ext cx="31644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2" name="CustomShape 11"/>
          <p:cNvSpPr/>
          <p:nvPr/>
        </p:nvSpPr>
        <p:spPr>
          <a:xfrm flipH="1">
            <a:off x="8642880" y="4494960"/>
            <a:ext cx="174240" cy="1684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3" name="CustomShape 12"/>
          <p:cNvSpPr/>
          <p:nvPr/>
        </p:nvSpPr>
        <p:spPr>
          <a:xfrm>
            <a:off x="9861840" y="4978080"/>
            <a:ext cx="2880" cy="231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4" name="Picture 4"/>
          <p:cNvPicPr/>
          <p:nvPr/>
        </p:nvPicPr>
        <p:blipFill>
          <a:blip r:embed="rId3"/>
          <a:stretch/>
        </p:blipFill>
        <p:spPr>
          <a:xfrm>
            <a:off x="183240" y="5209560"/>
            <a:ext cx="2171160" cy="1535040"/>
          </a:xfrm>
          <a:prstGeom prst="rect">
            <a:avLst/>
          </a:prstGeom>
          <a:ln>
            <a:noFill/>
          </a:ln>
        </p:spPr>
      </p:pic>
      <p:sp>
        <p:nvSpPr>
          <p:cNvPr id="115" name="CustomShape 13"/>
          <p:cNvSpPr/>
          <p:nvPr/>
        </p:nvSpPr>
        <p:spPr>
          <a:xfrm>
            <a:off x="4718520" y="401760"/>
            <a:ext cx="6470280" cy="65052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8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Муниципальный уровень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17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D9046B5-7C22-4FDE-B0C7-ED41E0E41E58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6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118" name="CustomShape 2"/>
          <p:cNvSpPr/>
          <p:nvPr/>
        </p:nvSpPr>
        <p:spPr>
          <a:xfrm>
            <a:off x="216000" y="1692720"/>
            <a:ext cx="1295280" cy="29646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Verdana"/>
                <a:ea typeface="Verdana"/>
              </a:rPr>
              <a:t>Агентство труда и занятости населения Краснояр-ского края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19" name="CustomShape 3"/>
          <p:cNvSpPr/>
          <p:nvPr/>
        </p:nvSpPr>
        <p:spPr>
          <a:xfrm>
            <a:off x="1632960" y="1766520"/>
            <a:ext cx="408960" cy="3061080"/>
          </a:xfrm>
          <a:prstGeom prst="leftBrace">
            <a:avLst>
              <a:gd name="adj1" fmla="val 8333"/>
              <a:gd name="adj2" fmla="val 50000"/>
            </a:avLst>
          </a:prstGeom>
          <a:noFill/>
          <a:ln w="2556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CustomShape 4"/>
          <p:cNvSpPr/>
          <p:nvPr/>
        </p:nvSpPr>
        <p:spPr>
          <a:xfrm>
            <a:off x="2967480" y="1744200"/>
            <a:ext cx="5822640" cy="48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Реализуется Дорожная карта по профессиональной реабилитации инвалидов на рынке труда 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121" name="CustomShape 5"/>
          <p:cNvSpPr/>
          <p:nvPr/>
        </p:nvSpPr>
        <p:spPr>
          <a:xfrm>
            <a:off x="9486360" y="1692720"/>
            <a:ext cx="1702080" cy="21168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0000"/>
                </a:solidFill>
                <a:latin typeface="Verdana"/>
                <a:ea typeface="Verdana"/>
              </a:rPr>
              <a:t>Всероссийское общество инвалидов;</a:t>
            </a:r>
            <a:endParaRPr lang="ru-RU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0000"/>
                </a:solidFill>
                <a:latin typeface="Verdana"/>
                <a:ea typeface="Verdana"/>
              </a:rPr>
              <a:t>Всероссийское общество глухих;</a:t>
            </a:r>
            <a:endParaRPr lang="ru-RU" sz="13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300" b="0" strike="noStrike" spc="-1">
                <a:solidFill>
                  <a:srgbClr val="000000"/>
                </a:solidFill>
                <a:latin typeface="Verdana"/>
                <a:ea typeface="Verdana"/>
              </a:rPr>
              <a:t>Всероссийское общество слепых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122" name="CustomShape 6"/>
          <p:cNvSpPr/>
          <p:nvPr/>
        </p:nvSpPr>
        <p:spPr>
          <a:xfrm>
            <a:off x="2967480" y="2405160"/>
            <a:ext cx="5822640" cy="684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Оснащаются рабочие места для инвалидов и организуются стажировки инвалидов за счет средств субсидии из краевого бюджета  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123" name="CustomShape 7"/>
          <p:cNvSpPr/>
          <p:nvPr/>
        </p:nvSpPr>
        <p:spPr>
          <a:xfrm>
            <a:off x="2967480" y="3081600"/>
            <a:ext cx="5822640" cy="881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Проводятся совместные семинары, круглые столы, где вырабатываются предложения по совершенствованию мероприятий по трудоустройству инвалидов с учетом изменений рынка труда</a:t>
            </a:r>
            <a:endParaRPr lang="ru-RU" sz="1300" b="0" strike="noStrike" spc="-1">
              <a:latin typeface="Arial"/>
            </a:endParaRPr>
          </a:p>
        </p:txBody>
      </p:sp>
      <p:pic>
        <p:nvPicPr>
          <p:cNvPr id="124" name="Picture 2"/>
          <p:cNvPicPr/>
          <p:nvPr/>
        </p:nvPicPr>
        <p:blipFill>
          <a:blip r:embed="rId3"/>
          <a:stretch/>
        </p:blipFill>
        <p:spPr>
          <a:xfrm>
            <a:off x="2075040" y="1710360"/>
            <a:ext cx="692640" cy="559440"/>
          </a:xfrm>
          <a:prstGeom prst="rect">
            <a:avLst/>
          </a:prstGeom>
          <a:ln>
            <a:noFill/>
          </a:ln>
        </p:spPr>
      </p:pic>
      <p:pic>
        <p:nvPicPr>
          <p:cNvPr id="125" name="Picture 5"/>
          <p:cNvPicPr/>
          <p:nvPr/>
        </p:nvPicPr>
        <p:blipFill>
          <a:blip r:embed="rId4"/>
          <a:stretch/>
        </p:blipFill>
        <p:spPr>
          <a:xfrm>
            <a:off x="2075040" y="2529720"/>
            <a:ext cx="764640" cy="537120"/>
          </a:xfrm>
          <a:prstGeom prst="rect">
            <a:avLst/>
          </a:prstGeom>
          <a:ln>
            <a:noFill/>
          </a:ln>
        </p:spPr>
      </p:pic>
      <p:pic>
        <p:nvPicPr>
          <p:cNvPr id="126" name="Picture 8"/>
          <p:cNvPicPr/>
          <p:nvPr/>
        </p:nvPicPr>
        <p:blipFill>
          <a:blip r:embed="rId5"/>
          <a:stretch/>
        </p:blipFill>
        <p:spPr>
          <a:xfrm>
            <a:off x="2058120" y="3297240"/>
            <a:ext cx="847080" cy="615240"/>
          </a:xfrm>
          <a:prstGeom prst="rect">
            <a:avLst/>
          </a:prstGeom>
          <a:ln>
            <a:noFill/>
          </a:ln>
        </p:spPr>
      </p:pic>
      <p:sp>
        <p:nvSpPr>
          <p:cNvPr id="127" name="CustomShape 8"/>
          <p:cNvSpPr/>
          <p:nvPr/>
        </p:nvSpPr>
        <p:spPr>
          <a:xfrm>
            <a:off x="8973360" y="1766520"/>
            <a:ext cx="400680" cy="2145960"/>
          </a:xfrm>
          <a:prstGeom prst="rightBrace">
            <a:avLst>
              <a:gd name="adj1" fmla="val 8333"/>
              <a:gd name="adj2" fmla="val 50000"/>
            </a:avLst>
          </a:prstGeom>
          <a:noFill/>
          <a:ln w="2556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8" name="CustomShape 9"/>
          <p:cNvSpPr/>
          <p:nvPr/>
        </p:nvSpPr>
        <p:spPr>
          <a:xfrm>
            <a:off x="3097800" y="369720"/>
            <a:ext cx="7884360" cy="108756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Работа с общественными организациями инвалидов </a:t>
            </a:r>
            <a:endParaRPr lang="ru-RU" sz="15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5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и социально ориентированными некоммерческими организациями (СОНКО)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29" name="CustomShape 10"/>
          <p:cNvSpPr/>
          <p:nvPr/>
        </p:nvSpPr>
        <p:spPr>
          <a:xfrm>
            <a:off x="2967480" y="3963240"/>
            <a:ext cx="5822640" cy="1080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ru-RU" sz="1300" b="0" strike="noStrike" spc="-1">
                <a:solidFill>
                  <a:srgbClr val="D15A3E"/>
                </a:solidFill>
                <a:latin typeface="Verdana"/>
                <a:ea typeface="Verdana"/>
              </a:rPr>
              <a:t>Создаются интегрированные мастерские, где инвалиды проходят профессиональное обучение, получают первичную социальную и трудовую адаптацию, после чего в рамках сопровождаемого трудоустройства начинают трудовую деятельность на предприятиях</a:t>
            </a:r>
            <a:endParaRPr lang="ru-RU" sz="1300" b="0" strike="noStrike" spc="-1">
              <a:latin typeface="Arial"/>
            </a:endParaRPr>
          </a:p>
        </p:txBody>
      </p:sp>
      <p:sp>
        <p:nvSpPr>
          <p:cNvPr id="130" name="CustomShape 11"/>
          <p:cNvSpPr/>
          <p:nvPr/>
        </p:nvSpPr>
        <p:spPr>
          <a:xfrm>
            <a:off x="8973360" y="4088160"/>
            <a:ext cx="400680" cy="684000"/>
          </a:xfrm>
          <a:prstGeom prst="rightBrace">
            <a:avLst>
              <a:gd name="adj1" fmla="val 8333"/>
              <a:gd name="adj2" fmla="val 50000"/>
            </a:avLst>
          </a:prstGeom>
          <a:noFill/>
          <a:ln w="2556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stomShape 12"/>
          <p:cNvSpPr/>
          <p:nvPr/>
        </p:nvSpPr>
        <p:spPr>
          <a:xfrm>
            <a:off x="9528480" y="3963240"/>
            <a:ext cx="1625040" cy="80892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0000"/>
                </a:solidFill>
                <a:latin typeface="Verdana"/>
                <a:ea typeface="Verdana"/>
              </a:rPr>
              <a:t>СОНКО</a:t>
            </a:r>
            <a:endParaRPr lang="ru-RU" sz="1400" b="0" strike="noStrike" spc="-1">
              <a:latin typeface="Arial"/>
            </a:endParaRPr>
          </a:p>
        </p:txBody>
      </p:sp>
      <p:pic>
        <p:nvPicPr>
          <p:cNvPr id="132" name="Picture 2"/>
          <p:cNvPicPr/>
          <p:nvPr/>
        </p:nvPicPr>
        <p:blipFill>
          <a:blip r:embed="rId6"/>
          <a:stretch/>
        </p:blipFill>
        <p:spPr>
          <a:xfrm>
            <a:off x="2146320" y="4040280"/>
            <a:ext cx="813600" cy="617040"/>
          </a:xfrm>
          <a:prstGeom prst="rect">
            <a:avLst/>
          </a:prstGeom>
          <a:ln>
            <a:noFill/>
          </a:ln>
        </p:spPr>
      </p:pic>
      <p:pic>
        <p:nvPicPr>
          <p:cNvPr id="133" name="Рисунок 21"/>
          <p:cNvPicPr/>
          <p:nvPr/>
        </p:nvPicPr>
        <p:blipFill>
          <a:blip r:embed="rId7"/>
          <a:stretch/>
        </p:blipFill>
        <p:spPr>
          <a:xfrm>
            <a:off x="162720" y="4969800"/>
            <a:ext cx="2043000" cy="14346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4" name="Picture 2"/>
          <p:cNvPicPr/>
          <p:nvPr/>
        </p:nvPicPr>
        <p:blipFill>
          <a:blip r:embed="rId8"/>
          <a:stretch/>
        </p:blipFill>
        <p:spPr>
          <a:xfrm>
            <a:off x="2007360" y="5170680"/>
            <a:ext cx="2097360" cy="143892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5" name="Picture 4"/>
          <p:cNvPicPr/>
          <p:nvPr/>
        </p:nvPicPr>
        <p:blipFill>
          <a:blip r:embed="rId9"/>
          <a:stretch/>
        </p:blipFill>
        <p:spPr>
          <a:xfrm>
            <a:off x="7040160" y="5098320"/>
            <a:ext cx="2152440" cy="14346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6" name="Picture 6"/>
          <p:cNvPicPr/>
          <p:nvPr/>
        </p:nvPicPr>
        <p:blipFill>
          <a:blip r:embed="rId10"/>
          <a:stretch/>
        </p:blipFill>
        <p:spPr>
          <a:xfrm>
            <a:off x="9021600" y="4936320"/>
            <a:ext cx="2166480" cy="14256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37" name="Picture 9"/>
          <p:cNvPicPr/>
          <p:nvPr/>
        </p:nvPicPr>
        <p:blipFill>
          <a:blip r:embed="rId11"/>
          <a:stretch/>
        </p:blipFill>
        <p:spPr>
          <a:xfrm>
            <a:off x="4714920" y="5389920"/>
            <a:ext cx="1952280" cy="105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39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C9B9D2E9-D4C3-4A77-8532-0629E8EF457B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7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140" name="CustomShape 2"/>
          <p:cNvSpPr/>
          <p:nvPr/>
        </p:nvSpPr>
        <p:spPr>
          <a:xfrm>
            <a:off x="3760200" y="1868040"/>
            <a:ext cx="4103640" cy="1943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2060"/>
                </a:solidFill>
                <a:latin typeface="Verdana"/>
                <a:ea typeface="Verdana"/>
              </a:rPr>
              <a:t>Реализация соглашения об информационном взаимодействии при реализации индивидуальных программ реабилитации или абилитации инвалидов (ИПРА)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41" name="CustomShape 3"/>
          <p:cNvSpPr/>
          <p:nvPr/>
        </p:nvSpPr>
        <p:spPr>
          <a:xfrm>
            <a:off x="973440" y="4176000"/>
            <a:ext cx="4210560" cy="2026800"/>
          </a:xfrm>
          <a:prstGeom prst="ellipse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2060"/>
                </a:solidFill>
                <a:latin typeface="Verdana"/>
                <a:ea typeface="Verdana"/>
              </a:rPr>
              <a:t>В рамках соглашения агентство и бюро МСЭ  разрабатывают предложения по внесению изменений в НПА, проводятся  консультации для инвалидов, совместные семинары, круглые столы, совещания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42" name="CustomShape 4"/>
          <p:cNvSpPr/>
          <p:nvPr/>
        </p:nvSpPr>
        <p:spPr>
          <a:xfrm>
            <a:off x="6702480" y="4187160"/>
            <a:ext cx="4103640" cy="1943640"/>
          </a:xfrm>
          <a:prstGeom prst="ellipse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2060"/>
                </a:solidFill>
                <a:latin typeface="Verdana"/>
                <a:ea typeface="Verdana"/>
              </a:rPr>
              <a:t>Анкетирование инвалидов, не обратившихся в центры занятости населения, для формирования банка данных инвалидов, готовых к трудоустройству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143" name="Picture 10"/>
          <p:cNvPicPr/>
          <p:nvPr/>
        </p:nvPicPr>
        <p:blipFill>
          <a:blip r:embed="rId3"/>
          <a:stretch/>
        </p:blipFill>
        <p:spPr>
          <a:xfrm>
            <a:off x="2878920" y="3233520"/>
            <a:ext cx="927360" cy="927360"/>
          </a:xfrm>
          <a:prstGeom prst="rect">
            <a:avLst/>
          </a:prstGeom>
          <a:ln>
            <a:noFill/>
          </a:ln>
        </p:spPr>
      </p:pic>
      <p:pic>
        <p:nvPicPr>
          <p:cNvPr id="144" name="Picture 3"/>
          <p:cNvPicPr/>
          <p:nvPr/>
        </p:nvPicPr>
        <p:blipFill>
          <a:blip r:embed="rId4"/>
          <a:stretch/>
        </p:blipFill>
        <p:spPr>
          <a:xfrm>
            <a:off x="8089920" y="3158640"/>
            <a:ext cx="945720" cy="763920"/>
          </a:xfrm>
          <a:prstGeom prst="rect">
            <a:avLst/>
          </a:prstGeom>
          <a:ln>
            <a:noFill/>
          </a:ln>
        </p:spPr>
      </p:pic>
      <p:pic>
        <p:nvPicPr>
          <p:cNvPr id="145" name="Picture 8"/>
          <p:cNvPicPr/>
          <p:nvPr/>
        </p:nvPicPr>
        <p:blipFill>
          <a:blip r:embed="rId5"/>
          <a:stretch/>
        </p:blipFill>
        <p:spPr>
          <a:xfrm>
            <a:off x="380880" y="5839560"/>
            <a:ext cx="1154520" cy="786600"/>
          </a:xfrm>
          <a:prstGeom prst="rect">
            <a:avLst/>
          </a:prstGeom>
          <a:ln>
            <a:noFill/>
          </a:ln>
        </p:spPr>
      </p:pic>
      <p:pic>
        <p:nvPicPr>
          <p:cNvPr id="146" name="Picture 4"/>
          <p:cNvPicPr/>
          <p:nvPr/>
        </p:nvPicPr>
        <p:blipFill>
          <a:blip r:embed="rId6"/>
          <a:stretch/>
        </p:blipFill>
        <p:spPr>
          <a:xfrm>
            <a:off x="9873360" y="5987160"/>
            <a:ext cx="1028880" cy="639000"/>
          </a:xfrm>
          <a:prstGeom prst="rect">
            <a:avLst/>
          </a:prstGeom>
          <a:ln>
            <a:noFill/>
          </a:ln>
        </p:spPr>
      </p:pic>
      <p:sp>
        <p:nvSpPr>
          <p:cNvPr id="147" name="CustomShape 5"/>
          <p:cNvSpPr/>
          <p:nvPr/>
        </p:nvSpPr>
        <p:spPr>
          <a:xfrm rot="18687600">
            <a:off x="1768680" y="2741040"/>
            <a:ext cx="2219760" cy="719640"/>
          </a:xfrm>
          <a:prstGeom prst="curvedDownArrow">
            <a:avLst>
              <a:gd name="adj1" fmla="val 25000"/>
              <a:gd name="adj2" fmla="val 50000"/>
              <a:gd name="adj3" fmla="val 28524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8" name="CustomShape 6"/>
          <p:cNvSpPr/>
          <p:nvPr/>
        </p:nvSpPr>
        <p:spPr>
          <a:xfrm rot="2872800">
            <a:off x="7765560" y="2797560"/>
            <a:ext cx="2219760" cy="719640"/>
          </a:xfrm>
          <a:prstGeom prst="curvedDownArrow">
            <a:avLst>
              <a:gd name="adj1" fmla="val 25000"/>
              <a:gd name="adj2" fmla="val 50000"/>
              <a:gd name="adj3" fmla="val 28524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9" name="CustomShape 7"/>
          <p:cNvSpPr/>
          <p:nvPr/>
        </p:nvSpPr>
        <p:spPr>
          <a:xfrm rot="10800000">
            <a:off x="4218480" y="5987520"/>
            <a:ext cx="3277800" cy="677880"/>
          </a:xfrm>
          <a:prstGeom prst="curvedDownArrow">
            <a:avLst>
              <a:gd name="adj1" fmla="val 25000"/>
              <a:gd name="adj2" fmla="val 50000"/>
              <a:gd name="adj3" fmla="val 28524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0" name="CustomShape 8"/>
          <p:cNvSpPr/>
          <p:nvPr/>
        </p:nvSpPr>
        <p:spPr>
          <a:xfrm>
            <a:off x="3760200" y="443520"/>
            <a:ext cx="6620040" cy="813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Взаимодействие с учреждением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медико-социальной экспертизы</a:t>
            </a:r>
            <a:endParaRPr lang="ru-RU" sz="1600" b="0" strike="noStrike" spc="-1">
              <a:latin typeface="Arial"/>
            </a:endParaRPr>
          </a:p>
        </p:txBody>
      </p:sp>
      <p:pic>
        <p:nvPicPr>
          <p:cNvPr id="151" name="Picture 2"/>
          <p:cNvPicPr/>
          <p:nvPr/>
        </p:nvPicPr>
        <p:blipFill>
          <a:blip r:embed="rId7"/>
          <a:stretch/>
        </p:blipFill>
        <p:spPr>
          <a:xfrm>
            <a:off x="181080" y="1558440"/>
            <a:ext cx="2047680" cy="15426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52" name="Picture 2"/>
          <p:cNvPicPr/>
          <p:nvPr/>
        </p:nvPicPr>
        <p:blipFill>
          <a:blip r:embed="rId8"/>
          <a:stretch/>
        </p:blipFill>
        <p:spPr>
          <a:xfrm>
            <a:off x="9217800" y="1399680"/>
            <a:ext cx="2043720" cy="14166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2"/>
          <p:cNvPicPr/>
          <p:nvPr/>
        </p:nvPicPr>
        <p:blipFill>
          <a:blip r:embed="rId2"/>
          <a:stretch/>
        </p:blipFill>
        <p:spPr>
          <a:xfrm>
            <a:off x="0" y="7200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54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61E923C1-1173-4E8A-8E77-D00A649B19E2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8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155" name="CustomShape 2"/>
          <p:cNvSpPr/>
          <p:nvPr/>
        </p:nvSpPr>
        <p:spPr>
          <a:xfrm>
            <a:off x="3760200" y="214920"/>
            <a:ext cx="7364880" cy="813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Взаимодействие с работодателями, профсоюзными организациями, союзами предпринимателей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104760" y="2595600"/>
            <a:ext cx="1471680" cy="21506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Агентство труда и занятости населения Краснояр-ского края 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57" name="CustomShape 4"/>
          <p:cNvSpPr/>
          <p:nvPr/>
        </p:nvSpPr>
        <p:spPr>
          <a:xfrm>
            <a:off x="2157480" y="4900680"/>
            <a:ext cx="2187360" cy="90468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Работодатели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58" name="CustomShape 5"/>
          <p:cNvSpPr/>
          <p:nvPr/>
        </p:nvSpPr>
        <p:spPr>
          <a:xfrm>
            <a:off x="2157480" y="3200400"/>
            <a:ext cx="2163240" cy="90468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Профсоюзные организации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59" name="CustomShape 6"/>
          <p:cNvSpPr/>
          <p:nvPr/>
        </p:nvSpPr>
        <p:spPr>
          <a:xfrm>
            <a:off x="2140560" y="1542960"/>
            <a:ext cx="2222640" cy="90468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002060"/>
                </a:solidFill>
                <a:latin typeface="Verdana"/>
                <a:ea typeface="Verdana"/>
              </a:rPr>
              <a:t>Союзы предпринимателей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60" name="CustomShape 7"/>
          <p:cNvSpPr/>
          <p:nvPr/>
        </p:nvSpPr>
        <p:spPr>
          <a:xfrm>
            <a:off x="4380480" y="1195560"/>
            <a:ext cx="408960" cy="4971600"/>
          </a:xfrm>
          <a:prstGeom prst="leftBrace">
            <a:avLst>
              <a:gd name="adj1" fmla="val 8333"/>
              <a:gd name="adj2" fmla="val 50000"/>
            </a:avLst>
          </a:prstGeom>
          <a:noFill/>
          <a:ln w="25560">
            <a:solidFill>
              <a:srgbClr val="0A6CC5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CustomShape 8"/>
          <p:cNvSpPr/>
          <p:nvPr/>
        </p:nvSpPr>
        <p:spPr>
          <a:xfrm>
            <a:off x="5090760" y="3996360"/>
            <a:ext cx="6069240" cy="10436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D15A3E"/>
                </a:solidFill>
                <a:latin typeface="Verdana"/>
                <a:ea typeface="Verdana"/>
              </a:rPr>
              <a:t>Предоставление субсидии на возмещение затрат работодателей на оборудование (оснащение) для незанятых инвалидов рабочих мест и стажировки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62" name="CustomShape 9"/>
          <p:cNvSpPr/>
          <p:nvPr/>
        </p:nvSpPr>
        <p:spPr>
          <a:xfrm>
            <a:off x="5112000" y="5256000"/>
            <a:ext cx="6069240" cy="10436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D15A3E"/>
                </a:solidFill>
                <a:latin typeface="Verdana"/>
                <a:ea typeface="Verdana"/>
              </a:rPr>
              <a:t>Проведение мониторинга удовлетворенности работодателей оказанием государственных услуг и сбор предложений по совершенствованию системы работы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63" name="CustomShape 10"/>
          <p:cNvSpPr/>
          <p:nvPr/>
        </p:nvSpPr>
        <p:spPr>
          <a:xfrm>
            <a:off x="4946760" y="2232000"/>
            <a:ext cx="6069240" cy="7200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D15A3E"/>
                </a:solidFill>
                <a:latin typeface="Verdana"/>
                <a:ea typeface="Verdana"/>
              </a:rPr>
              <a:t>Проведение гарантированных собеседований, аукционов специалистов, экспресс- трудоустройства, web — собеседований, предварительный подбор кандидатов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64" name="CustomShape 11"/>
          <p:cNvSpPr/>
          <p:nvPr/>
        </p:nvSpPr>
        <p:spPr>
          <a:xfrm>
            <a:off x="3024360" y="2448000"/>
            <a:ext cx="429840" cy="75204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936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CustomShape 12"/>
          <p:cNvSpPr/>
          <p:nvPr/>
        </p:nvSpPr>
        <p:spPr>
          <a:xfrm>
            <a:off x="3024360" y="4129200"/>
            <a:ext cx="429840" cy="734760"/>
          </a:xfrm>
          <a:prstGeom prst="upDown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936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6" name="CustomShape 13"/>
          <p:cNvSpPr/>
          <p:nvPr/>
        </p:nvSpPr>
        <p:spPr>
          <a:xfrm rot="3626400">
            <a:off x="1668600" y="2316960"/>
            <a:ext cx="37980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7" name="CustomShape 14"/>
          <p:cNvSpPr/>
          <p:nvPr/>
        </p:nvSpPr>
        <p:spPr>
          <a:xfrm rot="5400000">
            <a:off x="1693440" y="3407760"/>
            <a:ext cx="37980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8" name="CustomShape 15"/>
          <p:cNvSpPr/>
          <p:nvPr/>
        </p:nvSpPr>
        <p:spPr>
          <a:xfrm rot="7760400">
            <a:off x="1679760" y="4583880"/>
            <a:ext cx="379800" cy="43236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D15A3E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9" name="CustomShape 16"/>
          <p:cNvSpPr/>
          <p:nvPr/>
        </p:nvSpPr>
        <p:spPr>
          <a:xfrm>
            <a:off x="4968000" y="1028520"/>
            <a:ext cx="6192000" cy="104364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D15A3E"/>
                </a:solidFill>
                <a:latin typeface="Verdana"/>
                <a:ea typeface="Verdana"/>
              </a:rPr>
              <a:t>Участие работодателей в Региональном совете кадровиков, целью которого является выработка предложений, направленных на совершенствование мероприятий в области  занятости, в том числе инвалидов</a:t>
            </a:r>
            <a:endParaRPr lang="ru-RU" sz="1500" b="0" strike="noStrike" spc="-1">
              <a:latin typeface="Arial"/>
            </a:endParaRPr>
          </a:p>
        </p:txBody>
      </p:sp>
      <p:pic>
        <p:nvPicPr>
          <p:cNvPr id="170" name="Picture 2"/>
          <p:cNvPicPr/>
          <p:nvPr/>
        </p:nvPicPr>
        <p:blipFill>
          <a:blip r:embed="rId3"/>
          <a:stretch/>
        </p:blipFill>
        <p:spPr>
          <a:xfrm>
            <a:off x="179640" y="1714320"/>
            <a:ext cx="1007640" cy="733320"/>
          </a:xfrm>
          <a:prstGeom prst="rect">
            <a:avLst/>
          </a:prstGeom>
          <a:ln>
            <a:noFill/>
          </a:ln>
        </p:spPr>
      </p:pic>
      <p:pic>
        <p:nvPicPr>
          <p:cNvPr id="171" name="Picture 2"/>
          <p:cNvPicPr/>
          <p:nvPr/>
        </p:nvPicPr>
        <p:blipFill>
          <a:blip r:embed="rId4"/>
          <a:stretch/>
        </p:blipFill>
        <p:spPr>
          <a:xfrm>
            <a:off x="3134520" y="5867280"/>
            <a:ext cx="1404360" cy="939600"/>
          </a:xfrm>
          <a:prstGeom prst="rect">
            <a:avLst/>
          </a:prstGeom>
          <a:ln>
            <a:noFill/>
          </a:ln>
        </p:spPr>
      </p:pic>
      <p:pic>
        <p:nvPicPr>
          <p:cNvPr id="172" name="Picture 4"/>
          <p:cNvPicPr/>
          <p:nvPr/>
        </p:nvPicPr>
        <p:blipFill>
          <a:blip r:embed="rId5"/>
          <a:stretch/>
        </p:blipFill>
        <p:spPr>
          <a:xfrm>
            <a:off x="60840" y="5252760"/>
            <a:ext cx="2057040" cy="149868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73" name="CustomShape 17"/>
          <p:cNvSpPr/>
          <p:nvPr/>
        </p:nvSpPr>
        <p:spPr>
          <a:xfrm>
            <a:off x="4968000" y="3096000"/>
            <a:ext cx="6192000" cy="7200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  <a:alpha val="36000"/>
            </a:schemeClr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500" b="0" strike="noStrike" spc="-1">
                <a:solidFill>
                  <a:srgbClr val="D15A3E"/>
                </a:solidFill>
                <a:latin typeface="Verdana"/>
                <a:ea typeface="Verdana"/>
              </a:rPr>
              <a:t>Обучение инвалидов под заказ работодателя, в том числе востребованным на рынке труда цифровым навыкам</a:t>
            </a:r>
            <a:endParaRPr lang="ru-RU" sz="15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Picture 2"/>
          <p:cNvPicPr/>
          <p:nvPr/>
        </p:nvPicPr>
        <p:blipFill>
          <a:blip r:embed="rId2"/>
          <a:stretch/>
        </p:blipFill>
        <p:spPr>
          <a:xfrm>
            <a:off x="0" y="0"/>
            <a:ext cx="12191760" cy="6857640"/>
          </a:xfrm>
          <a:prstGeom prst="rect">
            <a:avLst/>
          </a:prstGeom>
          <a:ln>
            <a:noFill/>
          </a:ln>
        </p:spPr>
      </p:pic>
      <p:sp>
        <p:nvSpPr>
          <p:cNvPr id="175" name="TextShape 1"/>
          <p:cNvSpPr txBox="1"/>
          <p:nvPr/>
        </p:nvSpPr>
        <p:spPr>
          <a:xfrm>
            <a:off x="9264240" y="164520"/>
            <a:ext cx="2844360" cy="36468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fld id="{A4FC3D7C-C949-4717-B832-C4AF33BFF29B}" type="slidenum">
              <a:rPr lang="ru-RU" sz="1339" b="1" strike="noStrike" spc="-1">
                <a:solidFill>
                  <a:srgbClr val="17406D"/>
                </a:solidFill>
                <a:latin typeface="Akrobat"/>
              </a:rPr>
              <a:t>9</a:t>
            </a:fld>
            <a:endParaRPr lang="ru-RU" sz="1339" b="0" strike="noStrike" spc="-1">
              <a:latin typeface="Times New Roman"/>
            </a:endParaRPr>
          </a:p>
        </p:txBody>
      </p:sp>
      <p:sp>
        <p:nvSpPr>
          <p:cNvPr id="176" name="CustomShape 2"/>
          <p:cNvSpPr/>
          <p:nvPr/>
        </p:nvSpPr>
        <p:spPr>
          <a:xfrm>
            <a:off x="162000" y="1695600"/>
            <a:ext cx="4790880" cy="104724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Единовременная финансовая помощь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на открытие собственного дела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002060"/>
                </a:solidFill>
                <a:latin typeface="Verdana"/>
                <a:ea typeface="Verdana"/>
              </a:rPr>
              <a:t>в размере более 190,0 тыс.рублей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7" name="CustomShape 3"/>
          <p:cNvSpPr/>
          <p:nvPr/>
        </p:nvSpPr>
        <p:spPr>
          <a:xfrm>
            <a:off x="2781360" y="281520"/>
            <a:ext cx="8429400" cy="813600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6480"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600" b="1" u="sng" strike="noStrike" spc="-1">
                <a:solidFill>
                  <a:srgbClr val="D15A3E"/>
                </a:solidFill>
                <a:uFillTx/>
                <a:latin typeface="Verdana"/>
                <a:ea typeface="Verdana"/>
              </a:rPr>
              <a:t>Дополнительные сервисы для инвалидов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78" name="CustomShape 4"/>
          <p:cNvSpPr/>
          <p:nvPr/>
        </p:nvSpPr>
        <p:spPr>
          <a:xfrm>
            <a:off x="162000" y="3076560"/>
            <a:ext cx="3238200" cy="185688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Предоставление бытовых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услуг, оптовая и розничная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торговля, животноводство,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техническое обслуживание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и ремонт транспортных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средств, транспортные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002060"/>
                </a:solidFill>
                <a:latin typeface="Verdana"/>
                <a:ea typeface="Verdana"/>
              </a:rPr>
              <a:t>услуги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9" name="CustomShape 5"/>
          <p:cNvSpPr/>
          <p:nvPr/>
        </p:nvSpPr>
        <p:spPr>
          <a:xfrm flipH="1">
            <a:off x="1517760" y="2748960"/>
            <a:ext cx="360" cy="327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CustomShape 6"/>
          <p:cNvSpPr/>
          <p:nvPr/>
        </p:nvSpPr>
        <p:spPr>
          <a:xfrm>
            <a:off x="6181560" y="1171800"/>
            <a:ext cx="5028840" cy="104724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ru-RU" sz="1600" b="0" strike="noStrike" spc="-1">
                <a:solidFill>
                  <a:srgbClr val="D15A3E"/>
                </a:solidFill>
                <a:latin typeface="Verdana"/>
                <a:ea typeface="Verdana"/>
              </a:rPr>
              <a:t>Оборудование центров занятости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D15A3E"/>
                </a:solidFill>
                <a:latin typeface="Verdana"/>
                <a:ea typeface="Verdana"/>
              </a:rPr>
              <a:t>населения рабочих мест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D15A3E"/>
                </a:solidFill>
                <a:latin typeface="Verdana"/>
                <a:ea typeface="Verdana"/>
              </a:rPr>
              <a:t>для инвалидов по зрению </a:t>
            </a:r>
            <a:endParaRPr lang="ru-RU" sz="1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600" b="0" strike="noStrike" spc="-1">
                <a:solidFill>
                  <a:srgbClr val="D15A3E"/>
                </a:solidFill>
                <a:latin typeface="Verdana"/>
                <a:ea typeface="Verdana"/>
              </a:rPr>
              <a:t>компьютерной техникой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81" name="CustomShape 7"/>
          <p:cNvSpPr/>
          <p:nvPr/>
        </p:nvSpPr>
        <p:spPr>
          <a:xfrm>
            <a:off x="295200" y="5261400"/>
            <a:ext cx="2485800" cy="112824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ru-RU" sz="1200" b="0" i="1" strike="noStrike" spc="-1">
                <a:solidFill>
                  <a:srgbClr val="002060"/>
                </a:solidFill>
                <a:latin typeface="Verdana"/>
                <a:ea typeface="Verdana"/>
              </a:rPr>
              <a:t>Ежегодно не менее 15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002060"/>
                </a:solidFill>
                <a:latin typeface="Verdana"/>
                <a:ea typeface="Verdana"/>
              </a:rPr>
              <a:t>инвалидов получают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002060"/>
                </a:solidFill>
                <a:latin typeface="Verdana"/>
                <a:ea typeface="Verdana"/>
              </a:rPr>
              <a:t>финансовую помощь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002060"/>
                </a:solidFill>
                <a:latin typeface="Verdana"/>
                <a:ea typeface="Verdana"/>
              </a:rPr>
              <a:t>и открывают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002060"/>
                </a:solidFill>
                <a:latin typeface="Verdana"/>
                <a:ea typeface="Verdana"/>
              </a:rPr>
              <a:t>собственное дело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82" name="CustomShape 8"/>
          <p:cNvSpPr/>
          <p:nvPr/>
        </p:nvSpPr>
        <p:spPr>
          <a:xfrm flipH="1">
            <a:off x="1517760" y="4933800"/>
            <a:ext cx="360" cy="327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chemeClr val="accent1">
                <a:lumMod val="75000"/>
              </a:schemeClr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3" name="Picture 2"/>
          <p:cNvPicPr/>
          <p:nvPr/>
        </p:nvPicPr>
        <p:blipFill>
          <a:blip r:embed="rId3"/>
          <a:stretch/>
        </p:blipFill>
        <p:spPr>
          <a:xfrm>
            <a:off x="3619440" y="3457440"/>
            <a:ext cx="2187000" cy="152136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84" name="CustomShape 9"/>
          <p:cNvSpPr/>
          <p:nvPr/>
        </p:nvSpPr>
        <p:spPr>
          <a:xfrm>
            <a:off x="8064000" y="3759120"/>
            <a:ext cx="3240000" cy="92088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На интерактивном портале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агентства создан online-сервис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для инвалидов «Хочу работать»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85" name="CustomShape 10"/>
          <p:cNvSpPr/>
          <p:nvPr/>
        </p:nvSpPr>
        <p:spPr>
          <a:xfrm>
            <a:off x="7848000" y="2592000"/>
            <a:ext cx="3600000" cy="10080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100" b="0" strike="noStrike" spc="-1">
                <a:solidFill>
                  <a:srgbClr val="000000"/>
                </a:solidFill>
                <a:latin typeface="Verdana"/>
                <a:ea typeface="Verdana"/>
              </a:rPr>
              <a:t> </a:t>
            </a:r>
            <a:r>
              <a:rPr lang="ru-RU" sz="1200" b="0" i="1" strike="noStrike" spc="-1">
                <a:solidFill>
                  <a:srgbClr val="D15A3E"/>
                </a:solidFill>
                <a:latin typeface="Verdana"/>
                <a:ea typeface="Verdana"/>
              </a:rPr>
              <a:t>Привлечение к оказанию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D15A3E"/>
                </a:solidFill>
                <a:latin typeface="Verdana"/>
                <a:ea typeface="Verdana"/>
              </a:rPr>
              <a:t>государственных услуг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D15A3E"/>
                </a:solidFill>
                <a:latin typeface="Verdana"/>
                <a:ea typeface="Verdana"/>
              </a:rPr>
              <a:t>операторов  - сурдопереводчиков 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i="1" strike="noStrike" spc="-1">
                <a:solidFill>
                  <a:srgbClr val="D15A3E"/>
                </a:solidFill>
                <a:latin typeface="Verdana"/>
                <a:ea typeface="Verdana"/>
              </a:rPr>
              <a:t>«Всероссийского общества глухих»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186" name="CustomShape 11"/>
          <p:cNvSpPr/>
          <p:nvPr/>
        </p:nvSpPr>
        <p:spPr>
          <a:xfrm>
            <a:off x="9431640" y="2261520"/>
            <a:ext cx="360" cy="3272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5840">
            <a:solidFill>
              <a:srgbClr val="D15A3E"/>
            </a:solidFill>
            <a:round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87" name="Picture 4"/>
          <p:cNvPicPr/>
          <p:nvPr/>
        </p:nvPicPr>
        <p:blipFill>
          <a:blip r:embed="rId4"/>
          <a:stretch/>
        </p:blipFill>
        <p:spPr>
          <a:xfrm>
            <a:off x="3010680" y="4893840"/>
            <a:ext cx="2193840" cy="146412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88" name="Picture 2"/>
          <p:cNvPicPr/>
          <p:nvPr/>
        </p:nvPicPr>
        <p:blipFill>
          <a:blip r:embed="rId5"/>
          <a:stretch/>
        </p:blipFill>
        <p:spPr>
          <a:xfrm>
            <a:off x="6408720" y="4750200"/>
            <a:ext cx="2201400" cy="133956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89" name="Picture 2"/>
          <p:cNvPicPr/>
          <p:nvPr/>
        </p:nvPicPr>
        <p:blipFill>
          <a:blip r:embed="rId6"/>
          <a:stretch/>
        </p:blipFill>
        <p:spPr>
          <a:xfrm>
            <a:off x="6081840" y="2629800"/>
            <a:ext cx="1704600" cy="2143800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190" name="Picture 4"/>
          <p:cNvPicPr/>
          <p:nvPr/>
        </p:nvPicPr>
        <p:blipFill>
          <a:blip r:embed="rId7"/>
          <a:stretch/>
        </p:blipFill>
        <p:spPr>
          <a:xfrm>
            <a:off x="5043600" y="1171800"/>
            <a:ext cx="1052280" cy="907920"/>
          </a:xfrm>
          <a:prstGeom prst="rect">
            <a:avLst/>
          </a:prstGeom>
          <a:ln>
            <a:noFill/>
          </a:ln>
        </p:spPr>
      </p:pic>
      <p:sp>
        <p:nvSpPr>
          <p:cNvPr id="191" name="CustomShape 12"/>
          <p:cNvSpPr/>
          <p:nvPr/>
        </p:nvSpPr>
        <p:spPr>
          <a:xfrm>
            <a:off x="8712000" y="4968000"/>
            <a:ext cx="2664000" cy="1440000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  <a:alpha val="40000"/>
            </a:schemeClr>
          </a:solidFill>
          <a:ln w="34920">
            <a:solidFill>
              <a:schemeClr val="tx2">
                <a:lumMod val="40000"/>
                <a:lumOff val="60000"/>
                <a:alpha val="42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Проводится ежемесячный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мониторинг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удовлетворенности </a:t>
            </a:r>
            <a:endParaRPr lang="ru-RU" sz="1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400" b="0" strike="noStrike" spc="-1">
                <a:solidFill>
                  <a:srgbClr val="D15A3E"/>
                </a:solidFill>
                <a:latin typeface="Verdana"/>
                <a:ea typeface="Verdana"/>
              </a:rPr>
              <a:t>инвалидов услугами СЗН</a:t>
            </a:r>
            <a:endParaRPr lang="ru-RU" sz="1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000000"/>
      </a:lt2>
      <a:accent1>
        <a:srgbClr val="000000"/>
      </a:accent1>
      <a:accent2>
        <a:srgbClr val="000000"/>
      </a:accent2>
      <a:accent3>
        <a:srgbClr val="000000"/>
      </a:accent3>
      <a:accent4>
        <a:srgbClr val="000000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planirovanie</Template>
  <TotalTime>1844</TotalTime>
  <Words>909</Words>
  <Application>Microsoft Office PowerPoint</Application>
  <PresentationFormat>Широкоэкранный</PresentationFormat>
  <Paragraphs>141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Akrobat</vt:lpstr>
      <vt:lpstr>Arial</vt:lpstr>
      <vt:lpstr>Calibri</vt:lpstr>
      <vt:lpstr>Symbol</vt:lpstr>
      <vt:lpstr>Times New Roman</vt:lpstr>
      <vt:lpstr>Verdana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Разработка технологии организованного набора и привлечения граждан Республики Узбекистан для временного трудоустройства на территории Российской Федерации и консультационно-методическое сопровождение ее внедрения</dc:title>
  <dc:subject/>
  <dc:creator>SFS</dc:creator>
  <dc:description/>
  <cp:lastModifiedBy>Андрей Михайлович Жданов</cp:lastModifiedBy>
  <cp:revision>219</cp:revision>
  <cp:lastPrinted>2021-11-16T09:38:11Z</cp:lastPrinted>
  <dcterms:created xsi:type="dcterms:W3CDTF">2019-05-15T17:39:33Z</dcterms:created>
  <dcterms:modified xsi:type="dcterms:W3CDTF">2021-11-24T18:29:20Z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Широкоэкранный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13</vt:i4>
  </property>
</Properties>
</file>