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39"/>
  </p:notesMasterIdLst>
  <p:handoutMasterIdLst>
    <p:handoutMasterId r:id="rId40"/>
  </p:handoutMasterIdLst>
  <p:sldIdLst>
    <p:sldId id="925" r:id="rId2"/>
    <p:sldId id="1403" r:id="rId3"/>
    <p:sldId id="1183" r:id="rId4"/>
    <p:sldId id="1352" r:id="rId5"/>
    <p:sldId id="1189" r:id="rId6"/>
    <p:sldId id="1030" r:id="rId7"/>
    <p:sldId id="1390" r:id="rId8"/>
    <p:sldId id="1191" r:id="rId9"/>
    <p:sldId id="1275" r:id="rId10"/>
    <p:sldId id="1372" r:id="rId11"/>
    <p:sldId id="1373" r:id="rId12"/>
    <p:sldId id="1276" r:id="rId13"/>
    <p:sldId id="1404" r:id="rId14"/>
    <p:sldId id="1374" r:id="rId15"/>
    <p:sldId id="1401" r:id="rId16"/>
    <p:sldId id="1406" r:id="rId17"/>
    <p:sldId id="1353" r:id="rId18"/>
    <p:sldId id="1204" r:id="rId19"/>
    <p:sldId id="1362" r:id="rId20"/>
    <p:sldId id="1363" r:id="rId21"/>
    <p:sldId id="1076" r:id="rId22"/>
    <p:sldId id="1211" r:id="rId23"/>
    <p:sldId id="1223" r:id="rId24"/>
    <p:sldId id="1328" r:id="rId25"/>
    <p:sldId id="1376" r:id="rId26"/>
    <p:sldId id="1387" r:id="rId27"/>
    <p:sldId id="1367" r:id="rId28"/>
    <p:sldId id="1388" r:id="rId29"/>
    <p:sldId id="1274" r:id="rId30"/>
    <p:sldId id="1370" r:id="rId31"/>
    <p:sldId id="1396" r:id="rId32"/>
    <p:sldId id="1232" r:id="rId33"/>
    <p:sldId id="1408" r:id="rId34"/>
    <p:sldId id="1405" r:id="rId35"/>
    <p:sldId id="1409" r:id="rId36"/>
    <p:sldId id="1122" r:id="rId37"/>
    <p:sldId id="1399" r:id="rId38"/>
  </p:sldIdLst>
  <p:sldSz cx="9144000" cy="6858000" type="screen4x3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25" userDrawn="1">
          <p15:clr>
            <a:srgbClr val="A4A3A4"/>
          </p15:clr>
        </p15:guide>
        <p15:guide id="2" pos="27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FF"/>
    <a:srgbClr val="FF99FF"/>
    <a:srgbClr val="FF66FF"/>
    <a:srgbClr val="339966"/>
    <a:srgbClr val="CC66FF"/>
    <a:srgbClr val="FC9592"/>
    <a:srgbClr val="FF6699"/>
    <a:srgbClr val="33993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864" autoAdjust="0"/>
    <p:restoredTop sz="74732" autoAdjust="0"/>
  </p:normalViewPr>
  <p:slideViewPr>
    <p:cSldViewPr>
      <p:cViewPr varScale="1">
        <p:scale>
          <a:sx n="74" d="100"/>
          <a:sy n="74" d="100"/>
        </p:scale>
        <p:origin x="816" y="54"/>
      </p:cViewPr>
      <p:guideLst>
        <p:guide orient="horz" pos="1525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150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300676" cy="33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>
            <a:lvl1pPr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5624332" y="0"/>
            <a:ext cx="4302284" cy="33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>
            <a:lvl1pPr algn="r"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E3596C2-E834-4767-8245-F54908FD7C98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6458031"/>
            <a:ext cx="4300676" cy="3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b" anchorCtr="0" compatLnSpc="1">
            <a:prstTxWarp prst="textNoShape">
              <a:avLst/>
            </a:prstTxWarp>
          </a:bodyPr>
          <a:lstStyle>
            <a:lvl1pPr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5624332" y="6458031"/>
            <a:ext cx="4302284" cy="3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b" anchorCtr="0" compatLnSpc="1">
            <a:prstTxWarp prst="textNoShape">
              <a:avLst/>
            </a:prstTxWarp>
          </a:bodyPr>
          <a:lstStyle>
            <a:lvl1pPr algn="r"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BACF402-0B49-4489-BCA6-5F989ABA2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526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300676" cy="33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>
            <a:lvl1pPr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5624332" y="0"/>
            <a:ext cx="4302284" cy="33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>
            <a:lvl1pPr algn="r"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EDB3585-DF5C-4225-BCD7-44BBE79EF6BD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72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992341" y="3228216"/>
            <a:ext cx="7943544" cy="305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6458031"/>
            <a:ext cx="4300676" cy="3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b" anchorCtr="0" compatLnSpc="1">
            <a:prstTxWarp prst="textNoShape">
              <a:avLst/>
            </a:prstTxWarp>
          </a:bodyPr>
          <a:lstStyle>
            <a:lvl1pPr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5624332" y="6458031"/>
            <a:ext cx="4302284" cy="3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92" tIns="45145" rIns="90292" bIns="45145" numCol="1" anchor="b" anchorCtr="0" compatLnSpc="1">
            <a:prstTxWarp prst="textNoShape">
              <a:avLst/>
            </a:prstTxWarp>
          </a:bodyPr>
          <a:lstStyle>
            <a:lvl1pPr algn="r" defTabSz="903749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0540CAE-3AC2-45C6-8FF5-256982633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371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29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1A590-2720-4551-8EF0-2E0958C6E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4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654155"/>
      </p:ext>
    </p:extLst>
  </p:cSld>
  <p:clrMapOvr>
    <a:masterClrMapping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8" r:id="rId5"/>
    <p:sldLayoutId id="2147483849" r:id="rId6"/>
  </p:sldLayoutIdLst>
  <p:transition spd="slow">
    <p:blinds dir="vert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jp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image" Target="../media/image4.jpg"/><Relationship Id="rId16" Type="http://schemas.openxmlformats.org/officeDocument/2006/relationships/image" Target="../media/image17.pn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7.jpeg"/><Relationship Id="rId15" Type="http://schemas.openxmlformats.org/officeDocument/2006/relationships/image" Target="../media/image16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jpeg"/><Relationship Id="rId5" Type="http://schemas.openxmlformats.org/officeDocument/2006/relationships/image" Target="../media/image9.png"/><Relationship Id="rId4" Type="http://schemas.openxmlformats.org/officeDocument/2006/relationships/image" Target="../media/image9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G"/><Relationship Id="rId4" Type="http://schemas.openxmlformats.org/officeDocument/2006/relationships/image" Target="../media/image10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7.jpg"/><Relationship Id="rId4" Type="http://schemas.openxmlformats.org/officeDocument/2006/relationships/image" Target="../media/image10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4.jpg"/><Relationship Id="rId4" Type="http://schemas.openxmlformats.org/officeDocument/2006/relationships/image" Target="../media/image1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g"/><Relationship Id="rId4" Type="http://schemas.openxmlformats.org/officeDocument/2006/relationships/image" Target="../media/image1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7" Type="http://schemas.openxmlformats.org/officeDocument/2006/relationships/image" Target="../media/image123.jpe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jpg"/><Relationship Id="rId5" Type="http://schemas.openxmlformats.org/officeDocument/2006/relationships/image" Target="../media/image121.jpe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7" Type="http://schemas.openxmlformats.org/officeDocument/2006/relationships/image" Target="../media/image129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8.pn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7.jpeg"/><Relationship Id="rId5" Type="http://schemas.openxmlformats.org/officeDocument/2006/relationships/image" Target="../media/image11.png"/><Relationship Id="rId4" Type="http://schemas.openxmlformats.org/officeDocument/2006/relationships/image" Target="../media/image13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136" y="152931"/>
            <a:ext cx="1104169" cy="11622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H="1" flipV="1">
            <a:off x="3131840" y="6191146"/>
            <a:ext cx="2811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2021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276872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00FF"/>
                </a:solidFill>
                <a:latin typeface="Book Antiqua" panose="02040602050305030304" pitchFamily="18" charset="0"/>
                <a:ea typeface="Batang" panose="02030600000101010101" pitchFamily="18" charset="-127"/>
              </a:rPr>
              <a:t>ОБЪЕДИНЯЯ УСИЛИЯ </a:t>
            </a:r>
          </a:p>
          <a:p>
            <a:pPr algn="ctr"/>
            <a:r>
              <a:rPr lang="ru-RU" sz="4800" b="1" dirty="0">
                <a:solidFill>
                  <a:srgbClr val="0000FF"/>
                </a:solidFill>
                <a:latin typeface="Book Antiqua" panose="02040602050305030304" pitchFamily="18" charset="0"/>
                <a:ea typeface="Batang" panose="02030600000101010101" pitchFamily="18" charset="-127"/>
              </a:rPr>
              <a:t>РАСШИРЯЕМ ВОЗМОЖНОСТИ </a:t>
            </a:r>
            <a:endParaRPr lang="ru-RU" sz="4800" b="1" dirty="0">
              <a:latin typeface="Book Antiqua" panose="0204060205030503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5502428"/>
      </p:ext>
    </p:extLst>
  </p:cSld>
  <p:clrMapOvr>
    <a:masterClrMapping/>
  </p:clrMapOvr>
  <p:transition spd="slow"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50498"/>
            <a:ext cx="8820472" cy="836712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Благотворительный фонд помощи детям сиротам-инвалидам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во имя святой блаженной Матроны Московской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215" y="695271"/>
            <a:ext cx="2304256" cy="393149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007" y="702457"/>
            <a:ext cx="2193047" cy="29240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/>
          <a:stretch/>
        </p:blipFill>
        <p:spPr>
          <a:xfrm>
            <a:off x="1763688" y="3717032"/>
            <a:ext cx="5616624" cy="302368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7" y="618432"/>
            <a:ext cx="2533769" cy="3378359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374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0"/>
          <a:stretch/>
        </p:blipFill>
        <p:spPr>
          <a:xfrm>
            <a:off x="107504" y="3284984"/>
            <a:ext cx="6552728" cy="345638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4"/>
          <a:stretch/>
        </p:blipFill>
        <p:spPr>
          <a:xfrm>
            <a:off x="2627784" y="116632"/>
            <a:ext cx="633670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84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499"/>
            <a:ext cx="8638728" cy="482216"/>
          </a:xfrm>
        </p:spPr>
        <p:txBody>
          <a:bodyPr/>
          <a:lstStyle/>
          <a:p>
            <a:pPr algn="r"/>
            <a:r>
              <a:rPr lang="ru-RU" sz="2800" b="1" dirty="0">
                <a:solidFill>
                  <a:srgbClr val="0000FF"/>
                </a:solidFill>
              </a:rPr>
              <a:t>Инклюзивные мастерские «Простые вещи»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7" b="4352"/>
          <a:stretch/>
        </p:blipFill>
        <p:spPr>
          <a:xfrm>
            <a:off x="1838904" y="450936"/>
            <a:ext cx="2588634" cy="3656815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r="8309"/>
          <a:stretch/>
        </p:blipFill>
        <p:spPr>
          <a:xfrm>
            <a:off x="5217277" y="450936"/>
            <a:ext cx="3760295" cy="257397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1" b="11550"/>
          <a:stretch/>
        </p:blipFill>
        <p:spPr>
          <a:xfrm>
            <a:off x="105131" y="3024906"/>
            <a:ext cx="2559876" cy="37446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9" b="19151"/>
          <a:stretch/>
        </p:blipFill>
        <p:spPr>
          <a:xfrm>
            <a:off x="3779912" y="3292496"/>
            <a:ext cx="2635186" cy="347707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8" b="19503"/>
          <a:stretch/>
        </p:blipFill>
        <p:spPr>
          <a:xfrm>
            <a:off x="6637873" y="3158700"/>
            <a:ext cx="2339699" cy="3477079"/>
          </a:xfrm>
        </p:spPr>
      </p:pic>
    </p:spTree>
    <p:extLst>
      <p:ext uri="{BB962C8B-B14F-4D97-AF65-F5344CB8AC3E}">
        <p14:creationId xmlns:p14="http://schemas.microsoft.com/office/powerpoint/2010/main" val="1497619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019200"/>
          </a:xfrm>
        </p:spPr>
        <p:txBody>
          <a:bodyPr/>
          <a:lstStyle/>
          <a:p>
            <a:r>
              <a:rPr lang="ru-RU" sz="2800" b="1" dirty="0">
                <a:solidFill>
                  <a:srgbClr val="0000FF"/>
                </a:solidFill>
              </a:rPr>
              <a:t>Фонд «Выход в Петербурге» </a:t>
            </a:r>
            <a:r>
              <a:rPr lang="ru-RU" sz="2800" dirty="0">
                <a:solidFill>
                  <a:srgbClr val="0000FF"/>
                </a:solidFill>
              </a:rPr>
              <a:t>(«Антон тут рядом») </a:t>
            </a:r>
            <a:br>
              <a:rPr lang="ru-RU" sz="2800" dirty="0">
                <a:solidFill>
                  <a:srgbClr val="0000FF"/>
                </a:solidFill>
              </a:rPr>
            </a:br>
            <a:endParaRPr lang="ru-RU" sz="2400" dirty="0">
              <a:solidFill>
                <a:srgbClr val="0000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294" y="625894"/>
            <a:ext cx="3691516" cy="287454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6731"/>
            <a:ext cx="3384376" cy="283545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8" r="4334"/>
          <a:stretch/>
        </p:blipFill>
        <p:spPr>
          <a:xfrm>
            <a:off x="5052230" y="3717032"/>
            <a:ext cx="3845580" cy="297485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0" r="20090"/>
          <a:stretch/>
        </p:blipFill>
        <p:spPr>
          <a:xfrm>
            <a:off x="2815632" y="700454"/>
            <a:ext cx="2280430" cy="3474722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25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2628"/>
            <a:ext cx="2951882" cy="1143000"/>
          </a:xfrm>
        </p:spPr>
        <p:txBody>
          <a:bodyPr/>
          <a:lstStyle/>
          <a:p>
            <a:r>
              <a:rPr lang="ru-RU" sz="2000" b="1" dirty="0">
                <a:solidFill>
                  <a:srgbClr val="0000FF"/>
                </a:solidFill>
              </a:rPr>
              <a:t>АНО «</a:t>
            </a:r>
            <a:r>
              <a:rPr lang="ru-RU" sz="2000" b="1" dirty="0" err="1">
                <a:solidFill>
                  <a:srgbClr val="0000FF"/>
                </a:solidFill>
              </a:rPr>
              <a:t>Адаин</a:t>
            </a:r>
            <a:r>
              <a:rPr lang="ru-RU" sz="2000" b="1" dirty="0">
                <a:solidFill>
                  <a:srgbClr val="0000FF"/>
                </a:solidFill>
              </a:rPr>
              <a:t> Ло»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0" b="16001"/>
          <a:stretch/>
        </p:blipFill>
        <p:spPr>
          <a:xfrm>
            <a:off x="149103" y="2835844"/>
            <a:ext cx="2618249" cy="39116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 t="19743" r="-2275" b="19990"/>
          <a:stretch/>
        </p:blipFill>
        <p:spPr>
          <a:xfrm>
            <a:off x="6446528" y="116632"/>
            <a:ext cx="2618517" cy="3455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b="17451"/>
          <a:stretch/>
        </p:blipFill>
        <p:spPr>
          <a:xfrm>
            <a:off x="2910561" y="476672"/>
            <a:ext cx="2580676" cy="363999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19551"/>
          <a:stretch/>
        </p:blipFill>
        <p:spPr>
          <a:xfrm>
            <a:off x="5076056" y="2835845"/>
            <a:ext cx="3024336" cy="391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5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0" b="20201"/>
          <a:stretch/>
        </p:blipFill>
        <p:spPr>
          <a:xfrm>
            <a:off x="3188551" y="480345"/>
            <a:ext cx="2766898" cy="38811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 b="20201"/>
          <a:stretch/>
        </p:blipFill>
        <p:spPr>
          <a:xfrm>
            <a:off x="107504" y="2636912"/>
            <a:ext cx="2952328" cy="4104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 b="18101"/>
          <a:stretch/>
        </p:blipFill>
        <p:spPr>
          <a:xfrm>
            <a:off x="6084168" y="2107016"/>
            <a:ext cx="2952328" cy="46343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0"/>
            <a:ext cx="7668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</a:rPr>
              <a:t>АНО «Конно-спортивный клуб «Мустанг»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00707354"/>
      </p:ext>
    </p:extLst>
  </p:cSld>
  <p:clrMapOvr>
    <a:masterClrMapping/>
  </p:clrMapOvr>
  <p:transition spd="slow"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-2190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Приход храма святого праведника Лазаря Четверодневного     (</a:t>
            </a:r>
            <a:r>
              <a:rPr lang="ru-RU" b="1" dirty="0">
                <a:solidFill>
                  <a:srgbClr val="0000FF"/>
                </a:solidFill>
              </a:rPr>
              <a:t>Красное Село)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7" t="12816" b="12120"/>
          <a:stretch/>
        </p:blipFill>
        <p:spPr>
          <a:xfrm>
            <a:off x="725239" y="3481146"/>
            <a:ext cx="2871401" cy="319666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80407"/>
            <a:ext cx="2669806" cy="57845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0" t="19950" r="-4550" b="25451"/>
          <a:stretch/>
        </p:blipFill>
        <p:spPr>
          <a:xfrm>
            <a:off x="3203848" y="833671"/>
            <a:ext cx="2850406" cy="3384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0" t="19529" r="9245" b="25003"/>
          <a:stretch/>
        </p:blipFill>
        <p:spPr>
          <a:xfrm>
            <a:off x="3843549" y="4365736"/>
            <a:ext cx="2836499" cy="2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6997"/>
      </p:ext>
    </p:extLst>
  </p:cSld>
  <p:clrMapOvr>
    <a:masterClrMapping/>
  </p:clrMapOvr>
  <p:transition spd="slow"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272" y="2852936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Сувенирная продукция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r="15589"/>
          <a:stretch/>
        </p:blipFill>
        <p:spPr>
          <a:xfrm>
            <a:off x="6372200" y="707564"/>
            <a:ext cx="2621656" cy="380256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" t="9852" b="17240"/>
          <a:stretch/>
        </p:blipFill>
        <p:spPr>
          <a:xfrm>
            <a:off x="1187624" y="683291"/>
            <a:ext cx="4921581" cy="357692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215070" y="-24595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СПб ГБУ «Центр социальной реабилитации инвалидов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и детей-инвалидов Адмиралтейского района Санкт-Петербурга» </a:t>
            </a:r>
          </a:p>
        </p:txBody>
      </p:sp>
      <p:pic>
        <p:nvPicPr>
          <p:cNvPr id="8" name="Рисунок 7" descr="D:\Aleksandrova_EA\Desktop\IMG_20190325_1732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" t="2598" r="18415" b="39178"/>
          <a:stretch/>
        </p:blipFill>
        <p:spPr bwMode="auto">
          <a:xfrm>
            <a:off x="6879978" y="4392548"/>
            <a:ext cx="2188950" cy="24106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80" y="3356992"/>
            <a:ext cx="2484803" cy="332970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261" y="2852936"/>
            <a:ext cx="2212728" cy="392284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71969127"/>
      </p:ext>
    </p:extLst>
  </p:cSld>
  <p:clrMapOvr>
    <a:masterClrMapping/>
  </p:clrMapOvr>
  <p:transition spd="slow"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2" y="1068225"/>
            <a:ext cx="2723059" cy="338932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" t="5198"/>
          <a:stretch/>
        </p:blipFill>
        <p:spPr>
          <a:xfrm>
            <a:off x="6333566" y="708156"/>
            <a:ext cx="2736304" cy="37163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8" r="13953" b="7558"/>
          <a:stretch/>
        </p:blipFill>
        <p:spPr>
          <a:xfrm>
            <a:off x="3203848" y="1124826"/>
            <a:ext cx="2943894" cy="352830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-1456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СПб ГБУ «Центр социальной реабилитации инвалидов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и детей-инвалидов Невского района Санкт-Петербурга»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16941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>
              <a:solidFill>
                <a:srgbClr val="0000FF"/>
              </a:solidFill>
            </a:endParaRPr>
          </a:p>
          <a:p>
            <a:r>
              <a:rPr lang="ru-RU" i="1" dirty="0">
                <a:solidFill>
                  <a:srgbClr val="0000FF"/>
                </a:solidFill>
              </a:rPr>
              <a:t>Сувенирная, керамическая мастерские, типография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49080"/>
            <a:ext cx="3215747" cy="25908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9"/>
          <a:stretch/>
        </p:blipFill>
        <p:spPr>
          <a:xfrm>
            <a:off x="5225595" y="3819726"/>
            <a:ext cx="2483845" cy="2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72212"/>
      </p:ext>
    </p:extLst>
  </p:cSld>
  <p:clrMapOvr>
    <a:masterClrMapping/>
  </p:clrMapOvr>
  <p:transition spd="slow"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11" y="658432"/>
            <a:ext cx="2592288" cy="35250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9632" y="0"/>
            <a:ext cx="8396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СПб ГБУ СОН «Центр социальной реабилитации инвалидов</a:t>
            </a:r>
          </a:p>
          <a:p>
            <a:r>
              <a:rPr lang="ru-RU" b="1" dirty="0">
                <a:solidFill>
                  <a:srgbClr val="0000FF"/>
                </a:solidFill>
              </a:rPr>
              <a:t>и детей-инвалидов Центрального района Санкт-Петербурга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629143"/>
            <a:ext cx="2809910" cy="3746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084" y="3176787"/>
            <a:ext cx="2623204" cy="359928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7"/>
          <a:stretch/>
        </p:blipFill>
        <p:spPr>
          <a:xfrm>
            <a:off x="97361" y="2963024"/>
            <a:ext cx="2596659" cy="381304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82856280"/>
      </p:ext>
    </p:extLst>
  </p:cSld>
  <p:clrMapOvr>
    <a:masterClrMapping/>
  </p:clrMapOvr>
  <p:transition spd="slow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230" y="2809803"/>
            <a:ext cx="1284734" cy="12847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098" y="3171551"/>
            <a:ext cx="2257993" cy="1046529"/>
          </a:xfrm>
          <a:prstGeom prst="rect">
            <a:avLst/>
          </a:prstGeom>
          <a:solidFill>
            <a:srgbClr val="0000FF"/>
          </a:solidFill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8"/>
          <a:stretch/>
        </p:blipFill>
        <p:spPr>
          <a:xfrm>
            <a:off x="1493830" y="4553988"/>
            <a:ext cx="2464246" cy="951702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800009" y="269952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ПИЛОТНЫЙ ПРОЕКТ 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«СОЦИАЛЬНАЯ ЗАНЯТОСТЬ ИНВАЛИДОВ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ТРУДОСПОСОБНОГО ВОЗРАСТА» </a:t>
            </a:r>
          </a:p>
        </p:txBody>
      </p:sp>
      <p:pic>
        <p:nvPicPr>
          <p:cNvPr id="3" name="Picture 5" descr="http://www.gaoordi.ru/about/pics/logo.jpg"/>
          <p:cNvPicPr>
            <a:picLocks noGrp="1"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7679" y="368307"/>
            <a:ext cx="1044167" cy="983706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208" y="133509"/>
            <a:ext cx="1149883" cy="11326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65"/>
          <a:stretch/>
        </p:blipFill>
        <p:spPr>
          <a:xfrm>
            <a:off x="365109" y="3086041"/>
            <a:ext cx="4888871" cy="10530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50" y="1664136"/>
            <a:ext cx="2020217" cy="1209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9" y="5825779"/>
            <a:ext cx="1478763" cy="875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</p:pic>
      <p:pic>
        <p:nvPicPr>
          <p:cNvPr id="9" name="Picture 5" descr="http://fond-kedr.ucoz.ru/pictures/logo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11942" y="4351780"/>
            <a:ext cx="1033957" cy="1033031"/>
          </a:xfrm>
          <a:prstGeom prst="rect">
            <a:avLst/>
          </a:prstGeom>
          <a:solidFill>
            <a:schemeClr val="bg1"/>
          </a:solidFill>
          <a:ln w="28575">
            <a:solidFill>
              <a:srgbClr val="341BC9"/>
            </a:solidFill>
            <a:miter lim="800000"/>
            <a:headEnd/>
            <a:tailEnd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9" y="5825779"/>
            <a:ext cx="2074314" cy="875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471" y="5483922"/>
            <a:ext cx="1206245" cy="1231619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r="12000"/>
          <a:stretch/>
        </p:blipFill>
        <p:spPr>
          <a:xfrm>
            <a:off x="4016943" y="5461468"/>
            <a:ext cx="1413963" cy="12765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419" y="5518512"/>
            <a:ext cx="1224881" cy="1209851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9" y="4357399"/>
            <a:ext cx="1228854" cy="1174310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157" y="3981568"/>
            <a:ext cx="1713188" cy="17511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93" y="4320032"/>
            <a:ext cx="1659101" cy="13714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05" y="2024766"/>
            <a:ext cx="2851919" cy="907076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149" y="1296483"/>
            <a:ext cx="1762125" cy="1733550"/>
          </a:xfrm>
          <a:prstGeom prst="rect">
            <a:avLst/>
          </a:prstGeom>
        </p:spPr>
      </p:pic>
      <p:pic>
        <p:nvPicPr>
          <p:cNvPr id="21" name="Содержимое 3"/>
          <p:cNvPicPr>
            <a:picLocks noGrp="1"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892257" y="2048839"/>
            <a:ext cx="100178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9350972"/>
      </p:ext>
    </p:extLst>
  </p:cSld>
  <p:clrMapOvr>
    <a:masterClrMapping/>
  </p:clrMapOvr>
  <p:transition spd="slow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579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</a:rPr>
              <a:t>СПб ГБОУ  «Школа № 565 Кировского района Санкт-Петербурга» 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0"/>
          <a:stretch/>
        </p:blipFill>
        <p:spPr>
          <a:xfrm>
            <a:off x="6112289" y="3371228"/>
            <a:ext cx="2932419" cy="33889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0" b="21251"/>
          <a:stretch/>
        </p:blipFill>
        <p:spPr>
          <a:xfrm>
            <a:off x="107505" y="3071892"/>
            <a:ext cx="2880320" cy="36694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98" b="47345"/>
          <a:stretch/>
        </p:blipFill>
        <p:spPr>
          <a:xfrm>
            <a:off x="107505" y="713167"/>
            <a:ext cx="3168352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368" y="1783154"/>
            <a:ext cx="2645280" cy="38164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40661"/>
            <a:ext cx="2456485" cy="29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03174"/>
      </p:ext>
    </p:extLst>
  </p:cSld>
  <p:clrMapOvr>
    <a:masterClrMapping/>
  </p:clrMapOvr>
  <p:transition spd="slow"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/>
          <a:stretch/>
        </p:blipFill>
        <p:spPr>
          <a:xfrm>
            <a:off x="4788024" y="3501008"/>
            <a:ext cx="3312368" cy="312341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-1116632" y="0"/>
            <a:ext cx="1008112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FF"/>
                </a:solidFill>
              </a:rPr>
              <a:t>В стационарных учреждениях системы социальной </a:t>
            </a:r>
          </a:p>
          <a:p>
            <a:pPr algn="ctr"/>
            <a:r>
              <a:rPr lang="ru-RU" sz="2400" dirty="0">
                <a:solidFill>
                  <a:srgbClr val="0000FF"/>
                </a:solidFill>
              </a:rPr>
              <a:t>защиты  Санкт-Петербурга проживает</a:t>
            </a:r>
            <a:r>
              <a:rPr lang="ru-RU" sz="2400" dirty="0">
                <a:solidFill>
                  <a:srgbClr val="216BFF"/>
                </a:solidFill>
              </a:rPr>
              <a:t>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2 575 </a:t>
            </a:r>
            <a:r>
              <a:rPr lang="ru-RU" sz="2400" dirty="0">
                <a:solidFill>
                  <a:srgbClr val="0000FF"/>
                </a:solidFill>
              </a:rPr>
              <a:t>инвалидов трудоспособного возраста, </a:t>
            </a:r>
          </a:p>
          <a:p>
            <a:pPr algn="ctr"/>
            <a:r>
              <a:rPr lang="ru-RU" sz="2400" dirty="0">
                <a:solidFill>
                  <a:srgbClr val="0000FF"/>
                </a:solidFill>
              </a:rPr>
              <a:t>имеющих рекомендации к труду </a:t>
            </a:r>
          </a:p>
          <a:p>
            <a:pPr algn="ctr"/>
            <a:endParaRPr lang="ru-RU" sz="2400" dirty="0">
              <a:solidFill>
                <a:srgbClr val="0000FF"/>
              </a:solidFill>
            </a:endParaRPr>
          </a:p>
          <a:p>
            <a:pPr algn="r"/>
            <a:r>
              <a:rPr lang="ru-RU" b="1" dirty="0">
                <a:solidFill>
                  <a:srgbClr val="216B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r"/>
            <a:r>
              <a:rPr lang="ru-RU" sz="2100" dirty="0">
                <a:solidFill>
                  <a:srgbClr val="216BFF"/>
                </a:solidFill>
              </a:rPr>
              <a:t>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6"/>
          <a:stretch/>
        </p:blipFill>
        <p:spPr>
          <a:xfrm>
            <a:off x="5868144" y="1556792"/>
            <a:ext cx="3119371" cy="244827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/>
          <a:stretch/>
        </p:blipFill>
        <p:spPr>
          <a:xfrm>
            <a:off x="118322" y="1556792"/>
            <a:ext cx="4514869" cy="318502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76672"/>
            <a:ext cx="2195736" cy="9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30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 t="11151" r="41241"/>
          <a:stretch/>
        </p:blipFill>
        <p:spPr>
          <a:xfrm>
            <a:off x="2031842" y="140880"/>
            <a:ext cx="2765337" cy="45000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068960"/>
            <a:ext cx="2627088" cy="363594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/>
          <a:stretch/>
        </p:blipFill>
        <p:spPr>
          <a:xfrm>
            <a:off x="4884180" y="3789040"/>
            <a:ext cx="4059653" cy="291586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5118"/>
            <a:ext cx="1982460" cy="70808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5"/>
          <a:stretch/>
        </p:blipFill>
        <p:spPr>
          <a:xfrm>
            <a:off x="4947553" y="836712"/>
            <a:ext cx="3996280" cy="279382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24591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792" y="-34834"/>
            <a:ext cx="88924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СПб ГБСУ СО «Психоневрологический интернат № 3» </a:t>
            </a:r>
          </a:p>
          <a:p>
            <a:pPr algn="ctr"/>
            <a:r>
              <a:rPr lang="ru-RU" sz="2000" i="1" dirty="0">
                <a:solidFill>
                  <a:srgbClr val="0000FF"/>
                </a:solidFill>
              </a:rPr>
              <a:t>    (Заячий пр., 3) озеленение и плетение из лозы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r="2826" b="9178"/>
          <a:stretch/>
        </p:blipFill>
        <p:spPr>
          <a:xfrm>
            <a:off x="4749683" y="765201"/>
            <a:ext cx="3898304" cy="305676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74132"/>
            <a:ext cx="2571750" cy="3429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45535"/>
            <a:ext cx="2285633" cy="304751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06"/>
          <a:stretch/>
        </p:blipFill>
        <p:spPr>
          <a:xfrm>
            <a:off x="6819872" y="3457292"/>
            <a:ext cx="2156946" cy="324907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27" y="3453121"/>
            <a:ext cx="2319879" cy="333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76168"/>
      </p:ext>
    </p:extLst>
  </p:cSld>
  <p:clrMapOvr>
    <a:masterClrMapping/>
  </p:clrMapOvr>
  <p:transition spd="slow">
    <p:blinds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36579"/>
            <a:ext cx="5760640" cy="43204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4" b="10692"/>
          <a:stretch/>
        </p:blipFill>
        <p:spPr>
          <a:xfrm>
            <a:off x="6372200" y="80162"/>
            <a:ext cx="2568797" cy="331283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8" t="5493"/>
          <a:stretch/>
        </p:blipFill>
        <p:spPr>
          <a:xfrm>
            <a:off x="6103734" y="3511253"/>
            <a:ext cx="2892969" cy="322800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10914458"/>
      </p:ext>
    </p:extLst>
  </p:cSld>
  <p:clrMapOvr>
    <a:masterClrMapping/>
  </p:clrMapOvr>
  <p:transition spd="slow">
    <p:blinds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 b="10751"/>
          <a:stretch/>
        </p:blipFill>
        <p:spPr>
          <a:xfrm>
            <a:off x="6228184" y="476672"/>
            <a:ext cx="2813280" cy="45504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 b="23351"/>
          <a:stretch/>
        </p:blipFill>
        <p:spPr>
          <a:xfrm>
            <a:off x="127425" y="2924944"/>
            <a:ext cx="2636294" cy="38383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35"/>
          <a:stretch/>
        </p:blipFill>
        <p:spPr>
          <a:xfrm>
            <a:off x="2910966" y="3010130"/>
            <a:ext cx="3760847" cy="367473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424721" y="4919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СПб ГБСУ СО «Психоневрологический интернат № 7»</a:t>
            </a:r>
            <a:r>
              <a:rPr lang="ru-RU" sz="2000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25" y="548680"/>
            <a:ext cx="3509989" cy="273410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25455172"/>
      </p:ext>
    </p:extLst>
  </p:cSld>
  <p:clrMapOvr>
    <a:masterClrMapping/>
  </p:clrMapOvr>
  <p:transition spd="slow">
    <p:blinds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88" y="116632"/>
            <a:ext cx="2699010" cy="1687935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БЛАГОТВОРИТЕЛЬНАЯ  АКЦИЯ «ДАРИМ ТЕПЛО НАШИХ РУК»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9" b="20203"/>
          <a:stretch/>
        </p:blipFill>
        <p:spPr>
          <a:xfrm>
            <a:off x="107504" y="1930619"/>
            <a:ext cx="3014506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0" b="27551"/>
          <a:stretch/>
        </p:blipFill>
        <p:spPr>
          <a:xfrm>
            <a:off x="3563888" y="3284984"/>
            <a:ext cx="3165231" cy="342525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27300" r="4643" b="26501"/>
          <a:stretch/>
        </p:blipFill>
        <p:spPr>
          <a:xfrm>
            <a:off x="6121699" y="1930619"/>
            <a:ext cx="2880320" cy="345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64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512" y="0"/>
            <a:ext cx="9289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СПб ГБУ СОН «Центр учета граждан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без определенного места жительства»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908721"/>
            <a:ext cx="5598224" cy="44644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8" b="14466"/>
          <a:stretch/>
        </p:blipFill>
        <p:spPr>
          <a:xfrm>
            <a:off x="1259632" y="4005064"/>
            <a:ext cx="3312368" cy="27363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412776"/>
            <a:ext cx="3173867" cy="245689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23141675"/>
      </p:ext>
    </p:extLst>
  </p:cSld>
  <p:clrMapOvr>
    <a:masterClrMapping/>
  </p:clrMapOvr>
  <p:transition spd="slow">
    <p:blinds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-26324"/>
            <a:ext cx="11089231" cy="54868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СПб ГБСУ СО «Дом интернат для пенсионеров и  инвалидов № 1»</a:t>
            </a:r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90774"/>
            <a:ext cx="3343155" cy="442849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3267044"/>
            <a:ext cx="4638708" cy="3503719"/>
          </a:xfrm>
          <a:prstGeom prst="rect">
            <a:avLst/>
          </a:prstGeom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58" y="332656"/>
            <a:ext cx="3461821" cy="25795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08665" y="6489340"/>
            <a:ext cx="3060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00FF"/>
                </a:solidFill>
              </a:rPr>
              <a:t>Столярная мастерская </a:t>
            </a:r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22356"/>
            <a:ext cx="2484276" cy="3312368"/>
          </a:xfrm>
        </p:spPr>
      </p:pic>
    </p:spTree>
    <p:extLst>
      <p:ext uri="{BB962C8B-B14F-4D97-AF65-F5344CB8AC3E}">
        <p14:creationId xmlns:p14="http://schemas.microsoft.com/office/powerpoint/2010/main" val="779459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482" y="3027459"/>
            <a:ext cx="2804021" cy="3738695"/>
          </a:xfrm>
          <a:prstGeom prst="rect">
            <a:avLst/>
          </a:prstGeom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836712"/>
            <a:ext cx="2755444" cy="367392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80928"/>
            <a:ext cx="3032769" cy="381794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395536" y="-43543"/>
            <a:ext cx="8516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СПб ГБУЗ «ПНД № 5 Красногвардейского района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</a:rPr>
              <a:t>Санкт-Петербурга» 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95"/>
          <a:stretch/>
        </p:blipFill>
        <p:spPr>
          <a:xfrm>
            <a:off x="899592" y="684312"/>
            <a:ext cx="2016224" cy="20116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41389" y="5085184"/>
            <a:ext cx="2217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Наклейка </a:t>
            </a:r>
            <a:r>
              <a:rPr lang="ru-RU" dirty="0" err="1">
                <a:solidFill>
                  <a:srgbClr val="0000FF"/>
                </a:solidFill>
              </a:rPr>
              <a:t>деколей</a:t>
            </a:r>
            <a:r>
              <a:rPr lang="ru-RU" dirty="0">
                <a:solidFill>
                  <a:srgbClr val="0000FF"/>
                </a:solidFill>
              </a:rPr>
              <a:t>,</a:t>
            </a:r>
          </a:p>
          <a:p>
            <a:r>
              <a:rPr lang="ru-RU" dirty="0">
                <a:solidFill>
                  <a:srgbClr val="0000FF"/>
                </a:solidFill>
              </a:rPr>
              <a:t>сборка значков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687512"/>
      </p:ext>
    </p:extLst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Содействие трудоустройству людей</a:t>
            </a:r>
            <a:br>
              <a:rPr lang="ru-RU" sz="2800" b="1" dirty="0">
                <a:solidFill>
                  <a:srgbClr val="0000FF"/>
                </a:solidFill>
              </a:rPr>
            </a:br>
            <a:r>
              <a:rPr lang="ru-RU" sz="2800" b="1" dirty="0">
                <a:solidFill>
                  <a:srgbClr val="0000FF"/>
                </a:solidFill>
              </a:rPr>
              <a:t>с ментальной инвалидностью </a:t>
            </a:r>
            <a:br>
              <a:rPr lang="ru-RU" sz="3600" b="1" dirty="0">
                <a:solidFill>
                  <a:srgbClr val="0000FF"/>
                </a:solidFill>
              </a:rPr>
            </a:br>
            <a:r>
              <a:rPr lang="ru-RU" sz="2400" dirty="0">
                <a:solidFill>
                  <a:srgbClr val="0000FF"/>
                </a:solidFill>
              </a:rPr>
              <a:t>(психические или интеллектуальные расстройства)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01552"/>
            <a:ext cx="9144000" cy="4595826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>
                <a:solidFill>
                  <a:srgbClr val="CC0000"/>
                </a:solidFill>
              </a:rPr>
              <a:t>в СПб проживает более 30 000 людей </a:t>
            </a:r>
          </a:p>
          <a:p>
            <a:pPr algn="ctr">
              <a:buNone/>
            </a:pPr>
            <a:r>
              <a:rPr lang="ru-RU" sz="2400" b="1" i="1" dirty="0">
                <a:solidFill>
                  <a:srgbClr val="CC0000"/>
                </a:solidFill>
              </a:rPr>
              <a:t>с ментальными расстройствами</a:t>
            </a:r>
          </a:p>
          <a:p>
            <a:r>
              <a:rPr lang="ru-RU" i="1" dirty="0">
                <a:solidFill>
                  <a:srgbClr val="0000FF"/>
                </a:solidFill>
              </a:rPr>
              <a:t> </a:t>
            </a:r>
            <a:r>
              <a:rPr lang="ru-RU" sz="2000" dirty="0">
                <a:solidFill>
                  <a:srgbClr val="0000FF"/>
                </a:solidFill>
              </a:rPr>
              <a:t>На открытом рынке труда трудятся  лишь 2-10% людей </a:t>
            </a:r>
            <a:br>
              <a:rPr lang="ru-RU" sz="2000" dirty="0">
                <a:solidFill>
                  <a:srgbClr val="0000FF"/>
                </a:solidFill>
              </a:rPr>
            </a:br>
            <a:r>
              <a:rPr lang="ru-RU" sz="2000" dirty="0">
                <a:solidFill>
                  <a:srgbClr val="0000FF"/>
                </a:solidFill>
              </a:rPr>
              <a:t>с легкими интеллектуальными расстройствами</a:t>
            </a:r>
          </a:p>
          <a:p>
            <a:endParaRPr lang="ru-RU" sz="2000" dirty="0">
              <a:solidFill>
                <a:srgbClr val="0000FF"/>
              </a:solidFill>
            </a:endParaRPr>
          </a:p>
          <a:p>
            <a:r>
              <a:rPr lang="ru-RU" sz="2000" dirty="0">
                <a:solidFill>
                  <a:srgbClr val="0000FF"/>
                </a:solidFill>
              </a:rPr>
              <a:t>50-60% от общего числа инвалидов со сниженными интеллектуальными способностями заняты в специализированных мастерских (творческие, производственные или комбинированные)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0000FF"/>
                </a:solidFill>
              </a:rPr>
              <a:t>(формы занятости, альтернативные открытому рынку труда)  </a:t>
            </a:r>
          </a:p>
          <a:p>
            <a:pPr algn="ctr"/>
            <a:endParaRPr lang="ru-RU" sz="2000" dirty="0">
              <a:solidFill>
                <a:srgbClr val="0000FF"/>
              </a:solidFill>
            </a:endParaRPr>
          </a:p>
          <a:p>
            <a:r>
              <a:rPr lang="ru-RU" sz="2000" dirty="0">
                <a:solidFill>
                  <a:srgbClr val="0000FF"/>
                </a:solidFill>
              </a:rPr>
              <a:t>30-40% людей с глубокой умственной инвалидностью, </a:t>
            </a:r>
            <a:br>
              <a:rPr lang="ru-RU" sz="2000" dirty="0">
                <a:solidFill>
                  <a:srgbClr val="0000FF"/>
                </a:solidFill>
              </a:rPr>
            </a:br>
            <a:r>
              <a:rPr lang="ru-RU" sz="2000" dirty="0">
                <a:solidFill>
                  <a:srgbClr val="0000FF"/>
                </a:solidFill>
              </a:rPr>
              <a:t>которые не способны работать, задействованы в программах дневного пребывания (сопровождаемое общение, развитие навыков самообслуживания, творчество и трудотерапия) без материального вознаграждения</a:t>
            </a:r>
          </a:p>
          <a:p>
            <a:pPr algn="ctr">
              <a:buNone/>
            </a:pPr>
            <a:endParaRPr lang="ru-RU" sz="2000" i="1" dirty="0">
              <a:solidFill>
                <a:srgbClr val="0000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01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83227"/>
            <a:ext cx="1863207" cy="2361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60648"/>
            <a:ext cx="3186354" cy="4248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5" y="188640"/>
            <a:ext cx="2976087" cy="943426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32521"/>
            <a:ext cx="1656183" cy="1691022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55" y="4534304"/>
            <a:ext cx="1751489" cy="231681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5" r="6291"/>
          <a:stretch/>
        </p:blipFill>
        <p:spPr>
          <a:xfrm>
            <a:off x="5345925" y="116632"/>
            <a:ext cx="3689864" cy="2736304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84539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368" y="4936423"/>
            <a:ext cx="2184162" cy="18551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5" y="4936422"/>
            <a:ext cx="2608585" cy="18315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/>
          <a:stretch/>
        </p:blipFill>
        <p:spPr>
          <a:xfrm>
            <a:off x="5736795" y="470815"/>
            <a:ext cx="3296226" cy="60008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9" t="15768" r="5301" b="20734"/>
          <a:stretch/>
        </p:blipFill>
        <p:spPr>
          <a:xfrm>
            <a:off x="62845" y="2917794"/>
            <a:ext cx="2527682" cy="1335822"/>
          </a:xfrm>
          <a:prstGeom prst="snip2Diag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1" y="125536"/>
            <a:ext cx="3357027" cy="26711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09787" y="9150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«Мебельная фабрика «АСТРА»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2" descr="data:image/png;base64,iVBORw0KGgoAAAANSUhEUgAAAMAAAABsCAYAAAA8Ar2SAAAgAElEQVR4Xu2dB3xUVfbHv+9Nz2QmmUnvJCGk0aSKggqKimDBtbv23ta6q7j+17Xs2ta27uqy1lVBFBVFxQ52AQWkhRJISJ8kkzaTmUyf/+e+KEVa6GDe/Xz4MJm5755zf/f8zjm3vPek/yv6IYpaVAR6KQLSXSoBeunQq90WCEh3FS1UI4BqC70WAelOlQC9dvDVjoNKANUKejUC0pSiBWoK1KtNoHd3XrpDJUDvtoBe3nvp9uL5agTo5UbQm7sv/UklQG8e/17fd+mPKgF6vRH0ZgCk24q/V1Og3mwBvbzvKgF6uQH09u5Lt6oRoLfbQK/uv3RL8XdqCtSrTaB3d166WSVA77aAXt576abib9UI0MuNYH903xdbxbCJKaz/yUnXmsz9IbJHMqQbVQL0CCi10s4RiETDBCQXUYMbU0IYW7qelNxY8kpSyS1O4dFLv+bC+wfR2dFFRZmDxspOWmr9+Nq0yD4LeqzIkmbngvZiDekPKgH2Ipy9pymv3EBcrp/ELCN9ihNJ75NINBKhZr2TmvJWnNVddDZD1GNGH4knSgRthgNfvRVt1ExQ7kCK8RCTGCU5J4aMvvHk9EtGlmXqKp1UrXbSXN1FR6WRmEjaPgNWuqH4GzUF2mfwHpoNd8lNaMMWdJJpqw5Eo1FiCms59txCZj+zEn+7DtlvQUfsXvHeIooE6SRicGOIDzLpqhLmvb4W75pMJEnaSp9wNEiE0DZ17Qn60g0lKgF6AlRvqSOlVhOfoSGnKIEFr/oxSHEbu+6Pujj6KjMbypzUfW1HI+n2OSzCwDPGtJJdZOfrZ7swSNbN9Olg1IUmfN4AS+a0YejK2mV9pOtKvlYjwC7D9tu6wB9tx17iZsKFA2iqa6eyzElmvh1bUgwdrR6+mllN2K/hgrsH8cq9S9G7s/c7AAFLNRf8ZRCv3LMUrTHCMWf3wWw10lznoq6ijfwBSaRm2/nw5eW0llkwSPE90lElQI9g+u1WCkX93Pp6MU/dOg9/TTI62YQ/2oGWGMXD+3CSOTzEOTcdzqPnLd0iImyOij/iwiBv8s7bQmxP6wii3vzKAN546gdqf9BiJBHxXUTjxxRJIRjxosto5MbHj+XRs1ehlQw7HTjpWjUC7BSk33KFUNTHpDusfPRQYIfdPO/RRKbd0rzNPDwQ6SRlaDuNi2zoZfM22wlF/CQOacKx2IJR3rZ3DkQ8pAxto3FRPHo5dpvzj/MfS2L6rc4d6nri7Xref9CFVjLudOika0q+UlOgncL0263QTYA4PnrIv8NOHn5ZkC+f78SAbZv1FO8rx+ywjT2t46eNoy+LZf7zO557nHi7gfcf7OgZAa4+SAlgTdRhSdATCUXxukN0NO3YQ/12TXTf9kwQ4OQ74vhwMwIIj/5rD2wbVEdTRQCdO3ffKrSD1oOWSpLz9LQtzdii1q/1nXC7gfd6SoCrDlICFI6Mo2BYHEF/hPpyL8u/bD1gwP+WBQsCnHJHHHN+JkA0GiF+YC2OZSZMUtLGrofiqkjqo93K+PYnNrZBtTRvCKPtyNko1ivXYevjx1+Rt/G7k243MLunBLiy5MsepUB9h1iZcGU2SVlGyhd1MPupKiLhqPJdyRE2xUt/+Vo9C+c0kVFg5rQb+5CcY1LqvvvPDUhInDUlH1uKXlHU1RLk9QfW0+bwUzA0jhOvyOKTF2pYs7CD1DwTZ9yWR4xVq9T1ecLMmVrN0BOSSMgw8uYjFYgl4d/dlkdLnU9pR5TMIjMnXp7FR8/W4KjwcsoNfWht8JOYaaRqpZulc1sYd0EGwyckEQ5F+XpmA7WrPZx8fQ5Gc/cOZDQCn79ax+JPdpxn7s+B35eyBAFOvSOeDx7ybRQjcvFf5/J+Whl7mZXvnu8ekwNRRl7s56uXPBiw/yoCbKnvxNuNvPtge89SoCt6QABhdFc/Ucyq79pZ+W0rp1zfh/U/uYi16UjJMfH+01Wk5scw/sIMXvvbetL7xmBPM7D8q1bO/GM+H71QQ/mPHVzzRAnfvduIrIHRp6fxr+tXKAZ83l0FDD8piSWfOnnlnnKyCs1c+mARn71cR2u9j1AwSnNNFxfd14+c/ham3bdOAeD8/+tL5XI3T1y+XPlbb5K59IEiWup9LPygiQvu6cfMRyo44ZJMVs9vx+MKMf6iDN59aoOi+4mXZTHriQ142oOMmJhMSh8THz5XQ91aj0Kc3lC2RYBt9VtsgF3yRCov3dzYI1jEio9wenrZst36gYibKNGdrh790sDFj6fw4k2ObU7ENxeySwS4vOSLnUaAwWMTOPWGPvz7hpU463zojTIWu45r/9mfj56v5ocPm9HqJK58rITGSi9vPVaJyaJh7DkZFI6IY/rfug32ikeKmXZvOXqThnOm5PP0jSuRJUn5XpBl8LEJPPvHVeiNGq78RzGrF7bT2RZU/v34cTMX3dsPg1lLzapOxIBkl1jocod48qpuAohSeqSN02/OpXpVp9LO9PvLufzhYiWKxCXqqVndyYwH1qHRSlz1WAm1az3M/tcGJl6dQ3ZJLP+9pUwhXG8pggCn3RHP+5tFgO31/YSbtbz/WDs6aesVml9fE4itIBqRMHi3P2fwx1QiyVH0nZvSl+3JDkQ7OfkWGx8/Htzp0Ey63cg7PY0APSHAkPGJnHxtDv+6bgUt9X7F+IUHverREsWbLvncqXj1Kx4pob3Jz+sPrt/oYQ8bl8g7T1UqHvW8u/oqBh6XZNhIgJJRNsadl8GnL9cy/sJMvnvHwZofOrZJgAvv6Yez1kdmUSxEo9Su8ZCQbuTJqzcRQJDz4vsLKR1t54Upq1k1v41rnijFYtNhsmj5aa6TN/9RgSSjEKBxQxeznqjcJgE0OomU7O7jAPXrvTsF/lCssC0CCM+8Lc+deWQTFYv96Hdjx3VPsQmYasgbYqD22+Stmvq1vrtEgMt6EAHS8mO45rESvnijnmVftCqe2FHpJTHThMsZYPrf15GeH8Olfy/ioxeqFc/b4Qyw4ptWrvpHCc21XUpOPnxCsuL1MwtjOXdKPs9PWc0Zt+Qpeb3w8rHxOtxtQd57uooz/5jHC3euUTy2KKZYDVc/VkLZ920cOTlVCYPfvN1A0UjbFgQQdY86M42hxycy9dZVhIIRrnm8lNUL2tBoZQaNTWDqrWUYYjRc/WgJc56rVtKlST9HgKmbRQBrgo7Tb8pTos3//rJ2T8fwoLxeEGDyHfG893MEEJNg+8A66pcZt5gEC+XllCqMFgnvuv2/ExzTtxqfO0qkcdMEWOjUJdcrk2BfxaZIc/LtRmb1NAJcWjqvR/F+2AlJTL4hF1uygbIFbcx4aJ3iVS/4Sz+Ss0zCIfP9ew7eerySESclc8bNecpE1esKMfuZDZx+Yx62lE07c5FIlIUfNpFTHMvzd66mcoWbrMJYhTBfzaxnwmXZWBO6J8xBf5iX71nLyIkpyjWDj0lQvv9pXosyoX3i5wigTIxvzmPUySlM+1s5iz9zKvOCax8vZdX8dhZ80KjoWzginmg4yqLPnLz+8DolPZp0VQ45JRb+c+vKXpcCnX67jdkPd20k6PbW631SIyNOM7Ns1s5ToL3N9oGTO1n4jgdjNGWrpn+t76l3mHnzgWZ00o73JURD0iU9JMD2OiSMTuTWfl9Eycd/KcYYjbKKIyKBSCPO/3MBL9y1mpafJ5eTrsxWIsWspyoV8uytImQKnTwdm3TZvG3xm8WuJxyKbLfO3tLlUGin9CQvZquWr99swRDa8bHjSDTEZY9m8J/byvZ71658qIgX/9SALO14FSporKVkdCxxthh+nNntQHdUpIv3kAA7EyB+F144I99MzVoPoUBEuSQp04iskWis2uR5etKWWmfvInDE+RGWflePSH28G7af2ohjyskDG5lwXn/KlzfsXSV60FpB/zQ+nLGCpqUpOzx2bcyuUrKU7L6JLJix8yVb6aLSuXvR//agJ2qVgwqBQLQNvd3N728bxPN3r8QQSt9Kv4DcxPl35jN31lqaVyRvNMBAxIV+Bwfgdvb7rhyOEwRM6t/EuMn9mPb39egjW0+G/dp6LrunlBfvXY7ks6PtSQp0oUqAg8ogD5Qy/mgrl/89n+c2I4GICgklDsafWcTL95djiGzKv/2aWqxpQfy1217mFCszWUPc1C6O3+4ZIXtJLfUr9RilrY1Z4OATu7xZQbqq+myExS83cuFdBXzyxipaVqVuJKMw/svvKeW5O9djkLbcKNthCrQ3CSDya7HU6PeGlZ3WQ62IvQGxOiTmMr/MS8SyqixL+LzhHeeSe6Hv25K/LzEVm1CbF0GCKx8s4M3/LKWzBX53XSHzP91A7SLbNnPvUMSHVt7+ics9/V3otq02RDTIGOLkyBPzmfH4GvQxESWCPTtl3S4Zv2hf+n3p5zu11JIRNq55qEQxioAvzPRH1lG1ys0t/x7E8u9aeP2x9SRnmrj0r0UkphsJBiK8dP8axHVavUzlChfHnZPJ93Ma+d31uRvbee3RdWT2jVWWOEUbon2DScPVD5aweG4zx/wunZTsGMLhKGsWtfO/+9cgJtebyy0e3q1bJAJiZenLt+qVNkafmsqTNy5X5h7n/6mA5+5ezcKPm5SVq5ueHLBVuyUjbZx1U75i7K7WAC/eu4bCIXFMuDhb+e6b2Q7WLG7nmodK+fB/1Sz6vJlbnx7E6h/bmT11Q3ffM4xEI1Hef76a2DgtfQfH8eH/ajj92lze+ncFp1zRR1lBKzncxocvVVNT3slVfyvh3akblIWEX8sXjmRzTD9/vY5jz84gIc1AwBdR2mrY4FXOS301q4HrHy1l5fw2pb3dXVgwZlQTDkpMvrIYiyWWhV92b2IejGXE0X1x1LewbH4d1WU+pN24UadnBBhpY+Il2Uz9cxnjz80kIc2oAH3Sxdn4PCH+M6WMcWdloNPLCKMeMjZRwSu7MFZZ27fa9Xz8So1Chl+3I/YIzFYdM/+5XhlUsTJ07cMlLPrcyeEnpfDJtBpaHX4umFLAS/etpU+JZaPcp28vU1aYJl2Ww/N/WYW7PahEnjP/kMeoial88EIVGX3NHHZ0ItMeLmfBR90EEEa8ebtv/auS06/L5dPptSya62TyNX2wpxr54q16ZV+iYJCVgaMT+O4DBxfe2Y+KFW4Wz3Nyxg25rPqhnc6OIDqdrMjoNySeM27IY+qUMsaema4YYsHgODaUuZV6c2fWcfUD3fJryz1cfl8Rn06r5YQLsraS72oJbIGpIPiyr1u59uFSFnzcxIKPGpl8ba7SZxEpJl6aw5yXqnnnmd1fWQtoHEy4NJ269e0s/aJ7D+ZgLseem0ooFOKr113o6ba7XSnS+aWf7TQClI60cfm9xbQ0+BTDmPNSFUXDbJQtbGPgkXaWfOFkwBEJrF7UzmczahX5ypr8dXmMPy+TyjI3/7p1OTlFli3amf3sBuwpBoVUnR0hNBqJt5+pYMT4ZH78vDsCCHmiNFZ7ef6vqznrxvyNcoWxtjp8XP1gqbKWHw5HeOtfFeT3t5JZEKtEIkFKETU+nVG7kQA3/3PgFu2+/XQl597al6l3likedcTxyYw5NY1Hr1tK/1F2Lr27iHkz66ha7Va8eMAfUfY3RHokjNoUq+WnL518OatBcQ7XPlTKtIfXEpdo4PK/Fim/i3rP3LGS2nUefpEvVsREG68/vl7BaXP5R52WpvRpc0wFDqI/ggAims3/mQBpOTHKXoyz3qe0/85/dp8AQsaZUyzM+Hszmh7cULIrxrYv6gYkJ2POtLDgjZ3f/bUt+dJ5PSTA5GtyeePJ9TiqvCSmm7jp8QHKMqbw6uuWdlBf6SHGouWVB9cy8eIcujwhxbPHJehJTDOy+AunUmfzdoR3nXx1rmIg0x8t5+TL+pBXakGrk1n4aRNHnJTC+y9WU7HCxY2PDWDVj22MOyNjo9zynzqYO7OW48/N4ukpKxVvLYh39k356Awa+o+yKdFD6LLwE2Ew3RHguodKt2hXkO3wCcl89GqNQrwzr89TCPLNew6aarzK53Nu6ssnr9Uw8oQUZQ8hf0Ac389xYLHplfmBIO8rD62leFg8Z/4hnxfvW8PZN+ZTV+Ehr7+VqjVubEkGpj1SzmV3Fynya9Z2cu2DpQo5J1yYtaX8FCOtTX6sdt1GTL2dISWCiGtEBBAEEE5mwoXZvPf8BgUXkdbP2kMCHP17mbmv+NBIO19H3xdGvSttBmhj4Dgdq+fu3uacdG4PCTDpkhzFyDrbg5x+Ta6Ss754/xpSskxc+4AwqCqOnJSqeN+m2i5e+vtaxZPrdBLrV7iZeHE2H0+rYcwpaVsYq2jrhPOzFCMS+fOb/94UAcaekUFShlE5dt3i8LNhlUsZ5M3lfjenkVMuz1F2b0W9H+c2Ew5G6PKGKRgYR+26TuKTDCz5yrmRALc+NWhTuw0+pv7fKvoUWzjrhjwiUejqDPH8vas5bEwiwhMLUi3/vlUh8dGnpbFumYuhYxMRsnOKYvngpWrF0ws5ggizn6tS5iMCj5lPVXDWH/KY8cR6zr+1L1/MamDUicm8txkB3n6mUomEm8t/9u5VykbdBXcUbMRU9NtR1cX1D5cy/2cCnHFdHsUjbDx583KOPav7RpE9JcCuGOChXlc6p/TTnaZAh3one6q/ONEqoparLaDcFyCKiGpiEixSmB0VZYfZplOILOYyu1O2JX932tlX1+hTqjhiQjpz32hA9mYTMtRyzo2FeD1+3nmmnpIxkJm76ZbJr2c7GHNKqjIPWvCJA19DFkFdHePPT2bRFw24d7Dxtq/68Ot2pbP7qwTYX2Af6nLGnBfkilvG89cb3qTi+0RueCKD7+eVY7bo0em0fPZ2BZN+34+c/ESee+Q7TDE6rpwymlf+OZ9HXjqPs4e8TXqxj0dfOZf331jEGw+7N0IiDhwq+dsWRTwIS0zwZeVAoijiEKT4vK2HZO0OvtJZKgF2B7deec2NT2bicYeorW7io/9G+M+80Vx9yisYTDKnXzqA1x50kT+qlcKBicyZGsGcXclpF/Xn5XvbeG3xCZxz+DSGH29h8Ig8igamcfvkZRtxTClyMvyoPIVEYvHCYpfockcpGZbAws+asaXIymqisy6A2AcIte+dxyVKZ/b/RE2BeqU571qnxUG4578+iruvm80lt4zib5eUM3XeGK465WXY7Eb5vqNa6TcwiTlTw8QqBBjAS/c28friiZw98jWuuKuEOW+s5tFXzuKcIXM2Hlc48ncSoYDED1/UE58s4feKw4oSA0ba6WjrQqvT4OvyE43IOBt8BNtUAuzaCKq19wiBIE6e/XwSV014h1e+OpMLR37Os18cu1MCPPPWJXR5g6wtq+Ohq9fwzKdjuOakD3j12zM4f/QMtMFuQxZnkiQpSlQKQFQmKgXRROKISOJe5ShSxIiEVvlbjhrQ7uQRLD3trHRG/4/VCNBTtHpxPdlaw/3PnsTDf/qcp2edzVnDX+eFz87gylNeRkbLiHGpzH9XS99RbRQOTOKDqSFiszdw8U2H8/gflyCHEojQxczFk7li0nTu++9J3Hn5O/gau0+gphS2Ub8+hD0NImFJ2WuJTzAQCPiIhPSEI0FcdfadHofe1SGSfqcSYFcx65X1k4sauPne8axcUse4k0q56tTpPPziZG6/bBYxsTKTzi3l1Qc6KPiZAO9PDWHJ3sDkiwbw8n3dk92oqY5n55zJV5+sYtDwbP77j3mUf9d9cO2w8WHKV7TRp18sHS1BkMWqm07Z+AuHwvi6QtSWh9FFNj2qZW8MhHS6SoC9geNvvo0Rp3ipr3JRuzSV8/5k4ZtPKrAnm7jhzycgyRK3XzaT5rVpWxHg9IsG8L+fCRCXU8sxJ+Xx7jMBCo5opbB/Mu//t/vGpaDcBBFxfl9Ca+wi7BfnqpQ/lRvnCeuUNSLdZk+H3hugS5P7f6SmQHsDyd94G/6IExkDOtlCICIeUiahk+KI6B1EIxq04e6j0oFIhzjDiV5OIBhxE8GHQe722sFIh/KiDL1sU36LSj70mz1860BAKJ2mEuBA4K7KPEgQkE7t/6EaAQ6SwVDV2P8ISKeoBNj/qKsSDxoEpJNVAhw0g6Eqsv8RkE4eMEdNgfY/7qrEgwQBaZJKgINkKFQ1DgQC0kSVAAcCd1XmQYKAdNKAD9QU6CAZDFWN/Y+ANEElwP5HXZV40CAgnTjgfTUCHDTDoSqyvxGQTlAJsL8xV+UdRAhIx6sEOIiGQ1VlfyMgHT/gPTUF2t+oq/IOGgSk41QCHDSDoSqy/xGQjhswW40A+x93VeJBgoB0rEqAg2QoVDUOBALSuIFqBDgQwKsyDw4EpLED393jFEirC2JPa8Zi68Ac14EpxotGF1VelBz0G+hst+Jut9LSkIjXbT44eq5qoSIg7ms7Zg8IEGP1kJpbRWJGHZFoAHdbO05Hs/L8Fkm8Adyox2QyYE+yE2ezIWtkOpx26iuyaaoTt8mJJ3+pRUXgwCEgHb0bBBA3KRcObSU1bz0edxvezk5qK+toaWwkHAqhlUGWQaOR0Rt0yqPssvpkkZqZgUYr3uIo0dZsZ82SUnze7hdRq0VF4EAgIB018J1dS4H0AWz9ljB4UAxEQjhqa6goK8fV0UE4GMBk1BINh4iEg0TCIEtRzLEmjEYD+SX9MJktyLKskCAS0bJ2WSlNdXvnKV8HAkBV5qGNwC4RQGuR8WavQROoYHiRHY+rg8rVa/C0txIO+jGbDBAJEgkGIRpEr9MqzzuVdeI9WzJxdhtZeblotTpkSUYSYUKWKF/en4bqzAOG5K55gAOmpip4HyAgjR44q0fjHxunwzdGxl27BJPfyWEFNqrXrKG9qQ6fx4XZIIw6gk4Wj7ELKUSwxuhJtFlpdfnw+nyEwmGsSUkYY60YjAbirLFoNSIlklmxZDDNjq3fAr4P+qw2qSKwEYEeE6DggnxWNK5AaqnGJntIt2lp3rAWT3Mt0ZAfk16LVgpj0kbRSRHizTpy0uwkJdmodThpanHR3ObC5Q+zocVPVzCMXq9j2MB+5GalEwrqWfjNaAL+3XvVjTqmKgK7g4B0ZA8iQP7oFJqKQHKspbPFSb/0GCSfi4Y1ywi5nciRAAZNlASThgSrgb7ZKWSkJmAx65GJ4vd7cHm8/LisgkpHGxXNXTg6/ISjYDTITBw3CrM5BmdzCisWD92dfqjXqAjsFgLSEQPf3mEKJN58EnNDCf7qFRi9LRjkMMU5idSVr8bXWEWww0GcLsrIonSy05Ow2eOwWiwYdBqxC0A45Mfv66TL24mjqYUPv1pKfYeflfWdBMNRtBqJIf37UpjfR3nE3pIfRuFq3/SWkd3qlXqRikAPEZBG7YQAiYMTqC0OkR9upN7RQn5KLOkJsZQvX4bZ34o90sppRw8lLS0No1GPRqMhEomg1WiIhruIRAJEQj48ne10tLfx+ntf0uTqYkmNG1dXEI0skZlqZ/TwwcpEuakpg9UrD+uh+mo1FYE9Q0A6fCcE4NQ04g11dLW1QcDL0cMK6XA201BZidXfzOg8C4cf1h+Lxaq8K1cs+4gXW4uNMEkKQTREJOjB63XR2tLEtLc/o7WzOwI0dASUZ8LHxuiYcMzhyoQ4GpVZMP94QkF1LrBnQ6te3RMEpJGD3tp+CiRB4IQIpQkRKutbKcm0U1yQzdrlywm42rB4HIwpTqc0LwWzWRBAiySLN7ZHkKIRZDmiLIdGgl0Egj5aWxt5deYnePxhVjW0U97UpewFG3Qyx40egtlsVlaEVpUNo7Vl672BfoVxnDAxmyaHlzdeW6/0b0dvRBerrKKIt8hnZccy5pg03pyxnkCg+yV2aekx5OZZWLa0lU5390vwxFseBYHV0jsQkEbsiABWiYJTQmxoaMFEiEnjRxP2e1m95CeM0SCxnXUMK8yiMN2K1RqPViPW9rtfYqaRu1+WLUlhZR4QDnUT4KXp7xGKSqxrdLGs1qW8llQQYMyIASTExyt7A9VVfamqKtxqBEYdmUJCopHUtBil7ZgYLR0dAdIzzAT8YYxGDY4GL3HxejyeEG5XkPwCK489vIyx49I5bGgin39ax9Hj0gkGwqwqa2fEyGTqaj3KNWtWtzNgoJ115S5mTFvXOyygl/dSGj7oze27u0QvJcdLVDW5GVSQRUlJPzqdjaxbvhKzeOy1y0FJXib5yUZSEhLRazXK8QfhlSUNBEMBOjtdeDwdyqQ4FOrk5envEkamsTPE/HVOIlEJvV7DqMFFpCQlIWk0tLQksWLZ4C2GRhj8FVcXk51jUb5vdHgVWW53kPSMGGXDTXSkusqNwSD0kLDZjRgMMi8+t4azz82nqyuEVisrpBFeXvw/ZGgiVZVuNFoJny9MaX87q1e18+Jzq3u5afSO7u+QAPZ8H/7sFmwWE8ePG6MYcZujloaKDUTaGtH6Wsiw6jAF27HGmigo6EdSYjIi8/AFvTQ6anF1tGGJi8MWb8Hb5WHmrA/x+EP4ZR2fL60jgozRZOSIIcUkJgoCyLS3x7FkwcAtRkCkM4cNTWLF8lZEKiSMtrMzyOFHpCpkWL/OtdWICRKIF1ZvniaJ70T5Jc3RaiVCoU0+QE2Beofh/9JLadgOIkBiPz/ktTNsYBH5+bkQ8NHR5KDdUUdbxVrMsg9T0I2k05AUA2lxMRQUDSQ+1oLP30FFeRm1nihacyxJ4TZi48y899G3uHwBJFMMHy+uIYQWa3wc9/z5NuxWMxFJg6czgbunqClI7zLFA9NbaeigmdtNgYzpHrJGBTjuuLEYdDr8bU14O934mxuoK1tOskUmJuTGarWQaLdi1Wux2dLIykoi4OvA0dBAp8uDyaQjLkanHBGd/vYcml2dGC2xvL+ompAcQ2JqEn+ZcjNJSWnKSpKjWsudt216h+wv0AwenKDk+0uWOJVcf3PPLlIkJfX6+X8RMcTkd2cl1qIjN9ei5P+/TI63dc0v7W7+m/hOlFvYv40AAAfCSURBVM31yMgwU9rfpqRTfn+Y+HiDMscQ77pKTjYpn9et62DAwAQsFh1NTV3ExupwuwPk5lqprHSxckWbMp85Zmw6SxY76VcYj9BTp5URb5NvbfUr1wgMRMQS853ERKMSHZ1O8VZFtfQUAWnIDghgsAc5/spk+hYUEA34CLjbCAdDtK0vw1VbgU0fpigtFrMUQW8yE2OxY4yJIznRigZx9idEUHj7cBijXo8v6OeF6TNodrkwW828t6ieiNHKiFEjufa6i2muq1fuJShfbmDGtK1TGjFhbW7u4rjjMjEYNTibfYRCEWVSHAxGqK3pVCbJTY1ditGI+UBiokkxskAgrKQ9wnBE7i/mBk6nn8xMM3FxeoVUggCjRqXg84fR68SeRBcpKSbFmDOzYmkW7QQjuDoCisF5PEFl0m+16Glv9/PxRzUMGZpEWVkrJSV2srLMvD5jPSefkqOQ4ZOPaznu+EzmfV6H0aRh+PBkbDYDIg2TZQmXK6h8/u5bBxarntGjU3G2+Kip6mTFilZlJSsxwYg1Tk9CghGvN6R89nqCfPRhjSJjR6tiPTWK3lRPOmzQG9uNAOLc/w1PDyfGqKOtsZ4Yg4FIwE/Vj98gedswhd0Myk4gJ9GOPsaCPxwiFDWQlp6CVu4i6O1CCuvQGwxoDNDS3Mx/X32NQCSoHJF+d3E9lsRMHrj/bvIL8qmoq2Jd2So+m61h6dKth0EQQHg4YThiQiuihRhw4UkdyqRYUgxDfG+x6Glr87OuvAN7gkHxrmJ1asMGt2LQRUXxSoTweoPK30t/alGWRDMyYhXvK4jW2uJXIo4wLNG2MHLh0UW0EAQUJDCZtAqpWlt9fPJxjSInKysWvaF7DdbrCRERq2JicSASVQg7d26dorcgW35+nEK4lhYfhYXxVFW5mTe3jiNHpykrW7l5VqWvQodfop6IJiJSCOL16WPBFKNl4YIm6us9vcl290pfpcE7IICQcPFfB2BPiioESE5JI9DhpGrxfOSgG3PEQ65VR1FOJkaTGZfbjV8yUdCvL1K4kzZHHXJUQ2ycHY1Ow8qVy5g171tiTDLmWCOLm6Bw0OEcPmIkcVYL1fX1dHZ2MuMlA87m7ecvwluK9OOXiewvfxcX2xQjEIYvvtuV9XzRXk6ORfH6Ykm0od6r7BPEmnWUl3coq0fhcGQLDytk6PWysnL00xLnFvoIsgkj33xSvbsT7F/3d6+MvNqIgoA0aCcEGD4+leKRXeg1GlJT0mhbv4KW6vVEA17MmgDB+kpGDCgkIcFOWNbh7QrTJzcbKeonEgkR8HURCgQJhkJ8++33rKhvJTXBiNGoZd6aVmo6JIyWeHQGPSa9jtyMwXw7t/vlyWpREdjXCEgDB72+w21PvVFm3Nke8vOysVvM1K9YKO5hoavNgRzy4iwvo1+6jZS0JGLjU0hMSlaORpuMBtBpaWmqJRoM4PX4eHbGB1gS7PTNjleOQPxU7eKrVe2ENRrlHJDwmrrwCWgiW2+C7Wsg1PZ7JwLSgJ0QQMDSd6CHU8/MIdzehNfVik6rIehqoqVuA401G8i1meg/sJBwAMwaKxmpqRgMBvxRH7IphM/bxbyvFvLC7G85akQRhxWn4w+FqKhv58OlLbj9EUTCIxNPrPZyJLGLphYVgf2AgDRg8I4jgJInyVHOPj+CWWoiJiEZPQHcDRVUr1qGHA1QX99EcVYygweVYDVZiTOYMZgN6KxGvJ52Fi9dwYtvzsPR7uXoIfmMHd0fZ2sbzS0eymra2dAWoKkziFFzEVpN1n7otipCRaAbAan/4Bk9OvmVYPcz4XgnSX3yMQbbcaxdQmtNBXZbLGvL17NirYPjhhVy6sTjSUvLRm800eV3sWjRQt77YC5l1a1EpQiDC7M4duwwOr0eOtx+Vq2rp6apjaB8FPXuo9RxURHYrwhIpT0kgNAqOyfMWedb0bRX0FZVhre1meSUBFavWsv66kY62zo57biRDB42FIMphnZXO9WV61iwYKlyJ5islZWbZo4aMwytXubr71dQ7WjDFR5Ms2+i+pyg/Tr0qjAlApTsAgHEBYWFGk4bW4u76ifFYG3xsaxZs45QVyfl6x3075vFyKOPxmCyKDfBOB11VFdU8FNZJYZYM/b4ePoX55GakcgPyyqY+6MRF6cpMwC1qAjsbwSk4sGv9SgF2lyxxPgAJwxYSEpylDirmarKSrxtzbg7/Wg1RoaMHEGsNQFXRzuNDZUsX1aGp9OLNiaGRJudrPREMvIKmf6pjbV1Gfu7z6o8FYGNCEhFu0EAJXRIEYYXNXPUICddripaamuVyfJacaeXS2zJy9gtelLtJhodjSRbDLj8UVIT02gPl7C8fiAdHp06FCoCBxQBqXDw9F2OAJtrLNbz81KayDCvwqaroyPg4sdyJz5/iL7ZyVjEkyJiDLS0m3F4+9LoLSEQNh7QTqvCVQR+QUDqt4cE+DWUOrmLcLiFSCSIQa9HlmPpClrVCa5qcwclAnudAAdlL1WlVAS2g4DUd/C0PUqBVGRVBA5lBFQCHMqjp+q+xwhI+WoE2GMQ1QYOXQSkvMNeVVOgQ3f8VM33EAEpVyXAHkKoXn4oIyD1OewVNQIcyiOo6r5HCEg5KgH2CED14kMbASlbJcChPYKq9nuEwP8DAoc7tbQHDNEAAAAASUVORK5CYII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6" descr="data:image/png;base64,iVBORw0KGgoAAAANSUhEUgAAAMAAAABsCAYAAAA8Ar2SAAAgAElEQVR4Xu2dB3xUVfbHv+9Nz2QmmUnvJCGk0aSKggqKimDBtbv23ta6q7j+17Xs2ta27uqy1lVBFBVFxQ52AQWkhRJISJ8kkzaTmUyf/+e+KEVa6GDe/Xz4MJm5755zf/f8zjm3vPek/yv6IYpaVAR6KQLSXSoBeunQq90WCEh3FS1UI4BqC70WAelOlQC9dvDVjoNKANUKejUC0pSiBWoK1KtNoHd3XrpDJUDvtoBe3nvp9uL5agTo5UbQm7sv/UklQG8e/17fd+mPKgF6vRH0ZgCk24q/V1Og3mwBvbzvKgF6uQH09u5Lt6oRoLfbQK/uv3RL8XdqCtSrTaB3d166WSVA77aAXt576abib9UI0MuNYH903xdbxbCJKaz/yUnXmsz9IbJHMqQbVQL0CCi10s4RiETDBCQXUYMbU0IYW7qelNxY8kpSyS1O4dFLv+bC+wfR2dFFRZmDxspOWmr9+Nq0yD4LeqzIkmbngvZiDekPKgH2Ipy9pymv3EBcrp/ELCN9ihNJ75NINBKhZr2TmvJWnNVddDZD1GNGH4knSgRthgNfvRVt1ExQ7kCK8RCTGCU5J4aMvvHk9EtGlmXqKp1UrXbSXN1FR6WRmEjaPgNWuqH4GzUF2mfwHpoNd8lNaMMWdJJpqw5Eo1FiCms59txCZj+zEn+7DtlvQUfsXvHeIooE6SRicGOIDzLpqhLmvb4W75pMJEnaSp9wNEiE0DZ17Qn60g0lKgF6AlRvqSOlVhOfoSGnKIEFr/oxSHEbu+6Pujj6KjMbypzUfW1HI+n2OSzCwDPGtJJdZOfrZ7swSNbN9Olg1IUmfN4AS+a0YejK2mV9pOtKvlYjwC7D9tu6wB9tx17iZsKFA2iqa6eyzElmvh1bUgwdrR6+mllN2K/hgrsH8cq9S9G7s/c7AAFLNRf8ZRCv3LMUrTHCMWf3wWw10lznoq6ijfwBSaRm2/nw5eW0llkwSPE90lElQI9g+u1WCkX93Pp6MU/dOg9/TTI62YQ/2oGWGMXD+3CSOTzEOTcdzqPnLd0iImyOij/iwiBv8s7bQmxP6wii3vzKAN546gdqf9BiJBHxXUTjxxRJIRjxosto5MbHj+XRs1ehlQw7HTjpWjUC7BSk33KFUNTHpDusfPRQYIfdPO/RRKbd0rzNPDwQ6SRlaDuNi2zoZfM22wlF/CQOacKx2IJR3rZ3DkQ8pAxto3FRPHo5dpvzj/MfS2L6rc4d6nri7Xref9CFVjLudOika0q+UlOgncL0263QTYA4PnrIv8NOHn5ZkC+f78SAbZv1FO8rx+ywjT2t46eNoy+LZf7zO557nHi7gfcf7OgZAa4+SAlgTdRhSdATCUXxukN0NO3YQ/12TXTf9kwQ4OQ74vhwMwIIj/5rD2wbVEdTRQCdO3ffKrSD1oOWSpLz9LQtzdii1q/1nXC7gfd6SoCrDlICFI6Mo2BYHEF/hPpyL8u/bD1gwP+WBQsCnHJHHHN+JkA0GiF+YC2OZSZMUtLGrofiqkjqo93K+PYnNrZBtTRvCKPtyNko1ivXYevjx1+Rt/G7k243MLunBLiy5MsepUB9h1iZcGU2SVlGyhd1MPupKiLhqPJdyRE2xUt/+Vo9C+c0kVFg5rQb+5CcY1LqvvvPDUhInDUlH1uKXlHU1RLk9QfW0+bwUzA0jhOvyOKTF2pYs7CD1DwTZ9yWR4xVq9T1ecLMmVrN0BOSSMgw8uYjFYgl4d/dlkdLnU9pR5TMIjMnXp7FR8/W4KjwcsoNfWht8JOYaaRqpZulc1sYd0EGwyckEQ5F+XpmA7WrPZx8fQ5Gc/cOZDQCn79ax+JPdpxn7s+B35eyBAFOvSOeDx7ybRQjcvFf5/J+Whl7mZXvnu8ekwNRRl7s56uXPBiw/yoCbKnvxNuNvPtge89SoCt6QABhdFc/Ucyq79pZ+W0rp1zfh/U/uYi16UjJMfH+01Wk5scw/sIMXvvbetL7xmBPM7D8q1bO/GM+H71QQ/mPHVzzRAnfvduIrIHRp6fxr+tXKAZ83l0FDD8piSWfOnnlnnKyCs1c+mARn71cR2u9j1AwSnNNFxfd14+c/ham3bdOAeD8/+tL5XI3T1y+XPlbb5K59IEiWup9LPygiQvu6cfMRyo44ZJMVs9vx+MKMf6iDN59aoOi+4mXZTHriQ142oOMmJhMSh8THz5XQ91aj0Kc3lC2RYBt9VtsgF3yRCov3dzYI1jEio9wenrZst36gYibKNGdrh790sDFj6fw4k2ObU7ENxeySwS4vOSLnUaAwWMTOPWGPvz7hpU463zojTIWu45r/9mfj56v5ocPm9HqJK58rITGSi9vPVaJyaJh7DkZFI6IY/rfug32ikeKmXZvOXqThnOm5PP0jSuRJUn5XpBl8LEJPPvHVeiNGq78RzGrF7bT2RZU/v34cTMX3dsPg1lLzapOxIBkl1jocod48qpuAohSeqSN02/OpXpVp9LO9PvLufzhYiWKxCXqqVndyYwH1qHRSlz1WAm1az3M/tcGJl6dQ3ZJLP+9pUwhXG8pggCn3RHP+5tFgO31/YSbtbz/WDs6aesVml9fE4itIBqRMHi3P2fwx1QiyVH0nZvSl+3JDkQ7OfkWGx8/Htzp0Ey63cg7PY0APSHAkPGJnHxtDv+6bgUt9X7F+IUHverREsWbLvncqXj1Kx4pob3Jz+sPrt/oYQ8bl8g7T1UqHvW8u/oqBh6XZNhIgJJRNsadl8GnL9cy/sJMvnvHwZofOrZJgAvv6Yez1kdmUSxEo9Su8ZCQbuTJqzcRQJDz4vsLKR1t54Upq1k1v41rnijFYtNhsmj5aa6TN/9RgSSjEKBxQxeznqjcJgE0OomU7O7jAPXrvTsF/lCssC0CCM+8Lc+deWQTFYv96Hdjx3VPsQmYasgbYqD22+Stmvq1vrtEgMt6EAHS8mO45rESvnijnmVftCqe2FHpJTHThMsZYPrf15GeH8Olfy/ioxeqFc/b4Qyw4ptWrvpHCc21XUpOPnxCsuL1MwtjOXdKPs9PWc0Zt+Qpeb3w8rHxOtxtQd57uooz/5jHC3euUTy2KKZYDVc/VkLZ920cOTlVCYPfvN1A0UjbFgQQdY86M42hxycy9dZVhIIRrnm8lNUL2tBoZQaNTWDqrWUYYjRc/WgJc56rVtKlST9HgKmbRQBrgo7Tb8pTos3//rJ2T8fwoLxeEGDyHfG893MEEJNg+8A66pcZt5gEC+XllCqMFgnvuv2/ExzTtxqfO0qkcdMEWOjUJdcrk2BfxaZIc/LtRmb1NAJcWjqvR/F+2AlJTL4hF1uygbIFbcx4aJ3iVS/4Sz+Ss0zCIfP9ew7eerySESclc8bNecpE1esKMfuZDZx+Yx62lE07c5FIlIUfNpFTHMvzd66mcoWbrMJYhTBfzaxnwmXZWBO6J8xBf5iX71nLyIkpyjWDj0lQvv9pXosyoX3i5wigTIxvzmPUySlM+1s5iz9zKvOCax8vZdX8dhZ80KjoWzginmg4yqLPnLz+8DolPZp0VQ45JRb+c+vKXpcCnX67jdkPd20k6PbW631SIyNOM7Ns1s5ToL3N9oGTO1n4jgdjNGWrpn+t76l3mHnzgWZ00o73JURD0iU9JMD2OiSMTuTWfl9Eycd/KcYYjbKKIyKBSCPO/3MBL9y1mpafJ5eTrsxWIsWspyoV8uytImQKnTwdm3TZvG3xm8WuJxyKbLfO3tLlUGin9CQvZquWr99swRDa8bHjSDTEZY9m8J/byvZ71658qIgX/9SALO14FSporKVkdCxxthh+nNntQHdUpIv3kAA7EyB+F144I99MzVoPoUBEuSQp04iskWis2uR5etKWWmfvInDE+RGWflePSH28G7af2ohjyskDG5lwXn/KlzfsXSV60FpB/zQ+nLGCpqUpOzx2bcyuUrKU7L6JLJix8yVb6aLSuXvR//agJ2qVgwqBQLQNvd3N728bxPN3r8QQSt9Kv4DcxPl35jN31lqaVyRvNMBAxIV+Bwfgdvb7rhyOEwRM6t/EuMn9mPb39egjW0+G/dp6LrunlBfvXY7ks6PtSQp0oUqAg8ogD5Qy/mgrl/89n+c2I4GICgklDsafWcTL95djiGzKv/2aWqxpQfy1217mFCszWUPc1C6O3+4ZIXtJLfUr9RilrY1Z4OATu7xZQbqq+myExS83cuFdBXzyxipaVqVuJKMw/svvKeW5O9djkLbcKNthCrQ3CSDya7HU6PeGlZ3WQ62IvQGxOiTmMr/MS8SyqixL+LzhHeeSe6Hv25K/LzEVm1CbF0GCKx8s4M3/LKWzBX53XSHzP91A7SLbNnPvUMSHVt7+ics9/V3otq02RDTIGOLkyBPzmfH4GvQxESWCPTtl3S4Zv2hf+n3p5zu11JIRNq55qEQxioAvzPRH1lG1ys0t/x7E8u9aeP2x9SRnmrj0r0UkphsJBiK8dP8axHVavUzlChfHnZPJ93Ma+d31uRvbee3RdWT2jVWWOEUbon2DScPVD5aweG4zx/wunZTsGMLhKGsWtfO/+9cgJtebyy0e3q1bJAJiZenLt+qVNkafmsqTNy5X5h7n/6mA5+5ezcKPm5SVq5ueHLBVuyUjbZx1U75i7K7WAC/eu4bCIXFMuDhb+e6b2Q7WLG7nmodK+fB/1Sz6vJlbnx7E6h/bmT11Q3ffM4xEI1Hef76a2DgtfQfH8eH/ajj92lze+ncFp1zRR1lBKzncxocvVVNT3slVfyvh3akblIWEX8sXjmRzTD9/vY5jz84gIc1AwBdR2mrY4FXOS301q4HrHy1l5fw2pb3dXVgwZlQTDkpMvrIYiyWWhV92b2IejGXE0X1x1LewbH4d1WU+pN24UadnBBhpY+Il2Uz9cxnjz80kIc2oAH3Sxdn4PCH+M6WMcWdloNPLCKMeMjZRwSu7MFZZ27fa9Xz8So1Chl+3I/YIzFYdM/+5XhlUsTJ07cMlLPrcyeEnpfDJtBpaHX4umFLAS/etpU+JZaPcp28vU1aYJl2Ww/N/WYW7PahEnjP/kMeoial88EIVGX3NHHZ0ItMeLmfBR90EEEa8ebtv/auS06/L5dPptSya62TyNX2wpxr54q16ZV+iYJCVgaMT+O4DBxfe2Y+KFW4Wz3Nyxg25rPqhnc6OIDqdrMjoNySeM27IY+qUMsaema4YYsHgODaUuZV6c2fWcfUD3fJryz1cfl8Rn06r5YQLsraS72oJbIGpIPiyr1u59uFSFnzcxIKPGpl8ba7SZxEpJl6aw5yXqnnnmd1fWQtoHEy4NJ269e0s/aJ7D+ZgLseem0ooFOKr113o6ba7XSnS+aWf7TQClI60cfm9xbQ0+BTDmPNSFUXDbJQtbGPgkXaWfOFkwBEJrF7UzmczahX5ypr8dXmMPy+TyjI3/7p1OTlFli3amf3sBuwpBoVUnR0hNBqJt5+pYMT4ZH78vDsCCHmiNFZ7ef6vqznrxvyNcoWxtjp8XP1gqbKWHw5HeOtfFeT3t5JZEKtEIkFKETU+nVG7kQA3/3PgFu2+/XQl597al6l3likedcTxyYw5NY1Hr1tK/1F2Lr27iHkz66ha7Va8eMAfUfY3RHokjNoUq+WnL518OatBcQ7XPlTKtIfXEpdo4PK/Fim/i3rP3LGS2nUefpEvVsREG68/vl7BaXP5R52WpvRpc0wFDqI/ggAims3/mQBpOTHKXoyz3qe0/85/dp8AQsaZUyzM+Hszmh7cULIrxrYv6gYkJ2POtLDgjZ3f/bUt+dJ5PSTA5GtyeePJ9TiqvCSmm7jp8QHKMqbw6uuWdlBf6SHGouWVB9cy8eIcujwhxbPHJehJTDOy+AunUmfzdoR3nXx1rmIg0x8t5+TL+pBXakGrk1n4aRNHnJTC+y9WU7HCxY2PDWDVj22MOyNjo9zynzqYO7OW48/N4ukpKxVvLYh39k356Awa+o+yKdFD6LLwE2Ew3RHguodKt2hXkO3wCcl89GqNQrwzr89TCPLNew6aarzK53Nu6ssnr9Uw8oQUZQ8hf0Ac389xYLHplfmBIO8rD62leFg8Z/4hnxfvW8PZN+ZTV+Ehr7+VqjVubEkGpj1SzmV3Fynya9Z2cu2DpQo5J1yYtaX8FCOtTX6sdt1GTL2dISWCiGtEBBAEEE5mwoXZvPf8BgUXkdbP2kMCHP17mbmv+NBIO19H3xdGvSttBmhj4Dgdq+fu3uacdG4PCTDpkhzFyDrbg5x+Ta6Ss754/xpSskxc+4AwqCqOnJSqeN+m2i5e+vtaxZPrdBLrV7iZeHE2H0+rYcwpaVsYq2jrhPOzFCMS+fOb/94UAcaekUFShlE5dt3i8LNhlUsZ5M3lfjenkVMuz1F2b0W9H+c2Ew5G6PKGKRgYR+26TuKTDCz5yrmRALc+NWhTuw0+pv7fKvoUWzjrhjwiUejqDPH8vas5bEwiwhMLUi3/vlUh8dGnpbFumYuhYxMRsnOKYvngpWrF0ws5ggizn6tS5iMCj5lPVXDWH/KY8cR6zr+1L1/MamDUicm8txkB3n6mUomEm8t/9u5VykbdBXcUbMRU9NtR1cX1D5cy/2cCnHFdHsUjbDx583KOPav7RpE9JcCuGOChXlc6p/TTnaZAh3one6q/ONEqoparLaDcFyCKiGpiEixSmB0VZYfZplOILOYyu1O2JX932tlX1+hTqjhiQjpz32hA9mYTMtRyzo2FeD1+3nmmnpIxkJm76ZbJr2c7GHNKqjIPWvCJA19DFkFdHePPT2bRFw24d7Dxtq/68Ot2pbP7qwTYX2Af6nLGnBfkilvG89cb3qTi+0RueCKD7+eVY7bo0em0fPZ2BZN+34+c/ESee+Q7TDE6rpwymlf+OZ9HXjqPs4e8TXqxj0dfOZf331jEGw+7N0IiDhwq+dsWRTwIS0zwZeVAoijiEKT4vK2HZO0OvtJZKgF2B7deec2NT2bicYeorW7io/9G+M+80Vx9yisYTDKnXzqA1x50kT+qlcKBicyZGsGcXclpF/Xn5XvbeG3xCZxz+DSGH29h8Ig8igamcfvkZRtxTClyMvyoPIVEYvHCYpfockcpGZbAws+asaXIymqisy6A2AcIte+dxyVKZ/b/RE2BeqU571qnxUG4578+iruvm80lt4zib5eUM3XeGK465WXY7Eb5vqNa6TcwiTlTw8QqBBjAS/c28friiZw98jWuuKuEOW+s5tFXzuKcIXM2Hlc48ncSoYDED1/UE58s4feKw4oSA0ba6WjrQqvT4OvyE43IOBt8BNtUAuzaCKq19wiBIE6e/XwSV014h1e+OpMLR37Os18cu1MCPPPWJXR5g6wtq+Ohq9fwzKdjuOakD3j12zM4f/QMtMFuQxZnkiQpSlQKQFQmKgXRROKISOJe5ShSxIiEVvlbjhrQ7uQRLD3trHRG/4/VCNBTtHpxPdlaw/3PnsTDf/qcp2edzVnDX+eFz87gylNeRkbLiHGpzH9XS99RbRQOTOKDqSFiszdw8U2H8/gflyCHEojQxczFk7li0nTu++9J3Hn5O/gau0+gphS2Ub8+hD0NImFJ2WuJTzAQCPiIhPSEI0FcdfadHofe1SGSfqcSYFcx65X1k4sauPne8axcUse4k0q56tTpPPziZG6/bBYxsTKTzi3l1Qc6KPiZAO9PDWHJ3sDkiwbw8n3dk92oqY5n55zJV5+sYtDwbP77j3mUf9d9cO2w8WHKV7TRp18sHS1BkMWqm07Z+AuHwvi6QtSWh9FFNj2qZW8MhHS6SoC9geNvvo0Rp3ipr3JRuzSV8/5k4ZtPKrAnm7jhzycgyRK3XzaT5rVpWxHg9IsG8L+fCRCXU8sxJ+Xx7jMBCo5opbB/Mu//t/vGpaDcBBFxfl9Ca+wi7BfnqpQ/lRvnCeuUNSLdZk+H3hugS5P7f6SmQHsDyd94G/6IExkDOtlCICIeUiahk+KI6B1EIxq04e6j0oFIhzjDiV5OIBhxE8GHQe722sFIh/KiDL1sU36LSj70mz1860BAKJ2mEuBA4K7KPEgQkE7t/6EaAQ6SwVDV2P8ISKeoBNj/qKsSDxoEpJNVAhw0g6Eqsv8RkE4eMEdNgfY/7qrEgwQBaZJKgINkKFQ1DgQC0kSVAAcCd1XmQYKAdNKAD9QU6CAZDFWN/Y+ANEElwP5HXZV40CAgnTjgfTUCHDTDoSqyvxGQTlAJsL8xV+UdRAhIx6sEOIiGQ1VlfyMgHT/gPTUF2t+oq/IOGgSk41QCHDSDoSqy/xGQjhswW40A+x93VeJBgoB0rEqAg2QoVDUOBALSuIFqBDgQwKsyDw4EpLED393jFEirC2JPa8Zi68Ac14EpxotGF1VelBz0G+hst+Jut9LSkIjXbT44eq5qoSIg7ms7Zg8IEGP1kJpbRWJGHZFoAHdbO05Hs/L8Fkm8Adyox2QyYE+yE2ezIWtkOpx26iuyaaoTt8mJJ3+pRUXgwCEgHb0bBBA3KRcObSU1bz0edxvezk5qK+toaWwkHAqhlUGWQaOR0Rt0yqPssvpkkZqZgUYr3uIo0dZsZ82SUnze7hdRq0VF4EAgIB018J1dS4H0AWz9ljB4UAxEQjhqa6goK8fV0UE4GMBk1BINh4iEg0TCIEtRzLEmjEYD+SX9MJktyLKskCAS0bJ2WSlNdXvnKV8HAkBV5qGNwC4RQGuR8WavQROoYHiRHY+rg8rVa/C0txIO+jGbDBAJEgkGIRpEr9MqzzuVdeI9WzJxdhtZeblotTpkSUYSYUKWKF/en4bqzAOG5K55gAOmpip4HyAgjR44q0fjHxunwzdGxl27BJPfyWEFNqrXrKG9qQ6fx4XZIIw6gk4Wj7ELKUSwxuhJtFlpdfnw+nyEwmGsSUkYY60YjAbirLFoNSIlklmxZDDNjq3fAr4P+qw2qSKwEYEeE6DggnxWNK5AaqnGJntIt2lp3rAWT3Mt0ZAfk16LVgpj0kbRSRHizTpy0uwkJdmodThpanHR3ObC5Q+zocVPVzCMXq9j2MB+5GalEwrqWfjNaAL+3XvVjTqmKgK7g4B0ZA8iQP7oFJqKQHKspbPFSb/0GCSfi4Y1ywi5nciRAAZNlASThgSrgb7ZKWSkJmAx65GJ4vd7cHm8/LisgkpHGxXNXTg6/ISjYDTITBw3CrM5BmdzCisWD92dfqjXqAjsFgLSEQPf3mEKJN58EnNDCf7qFRi9LRjkMMU5idSVr8bXWEWww0GcLsrIonSy05Ow2eOwWiwYdBqxC0A45Mfv66TL24mjqYUPv1pKfYeflfWdBMNRtBqJIf37UpjfR3nE3pIfRuFq3/SWkd3qlXqRikAPEZBG7YQAiYMTqC0OkR9upN7RQn5KLOkJsZQvX4bZ34o90sppRw8lLS0No1GPRqMhEomg1WiIhruIRAJEQj48ne10tLfx+ntf0uTqYkmNG1dXEI0skZlqZ/TwwcpEuakpg9UrD+uh+mo1FYE9Q0A6fCcE4NQ04g11dLW1QcDL0cMK6XA201BZidXfzOg8C4cf1h+Lxaq8K1cs+4gXW4uNMEkKQTREJOjB63XR2tLEtLc/o7WzOwI0dASUZ8LHxuiYcMzhyoQ4GpVZMP94QkF1LrBnQ6te3RMEpJGD3tp+CiRB4IQIpQkRKutbKcm0U1yQzdrlywm42rB4HIwpTqc0LwWzWRBAiySLN7ZHkKIRZDmiLIdGgl0Egj5aWxt5deYnePxhVjW0U97UpewFG3Qyx40egtlsVlaEVpUNo7Vl672BfoVxnDAxmyaHlzdeW6/0b0dvRBerrKKIt8hnZccy5pg03pyxnkCg+yV2aekx5OZZWLa0lU5390vwxFseBYHV0jsQkEbsiABWiYJTQmxoaMFEiEnjRxP2e1m95CeM0SCxnXUMK8yiMN2K1RqPViPW9rtfYqaRu1+WLUlhZR4QDnUT4KXp7xGKSqxrdLGs1qW8llQQYMyIASTExyt7A9VVfamqKtxqBEYdmUJCopHUtBil7ZgYLR0dAdIzzAT8YYxGDY4GL3HxejyeEG5XkPwCK489vIyx49I5bGgin39ax9Hj0gkGwqwqa2fEyGTqaj3KNWtWtzNgoJ115S5mTFvXOyygl/dSGj7oze27u0QvJcdLVDW5GVSQRUlJPzqdjaxbvhKzeOy1y0FJXib5yUZSEhLRazXK8QfhlSUNBEMBOjtdeDwdyqQ4FOrk5envEkamsTPE/HVOIlEJvV7DqMFFpCQlIWk0tLQksWLZ4C2GRhj8FVcXk51jUb5vdHgVWW53kPSMGGXDTXSkusqNwSD0kLDZjRgMMi8+t4azz82nqyuEVisrpBFeXvw/ZGgiVZVuNFoJny9MaX87q1e18+Jzq3u5afSO7u+QAPZ8H/7sFmwWE8ePG6MYcZujloaKDUTaGtH6Wsiw6jAF27HGmigo6EdSYjIi8/AFvTQ6anF1tGGJi8MWb8Hb5WHmrA/x+EP4ZR2fL60jgozRZOSIIcUkJgoCyLS3x7FkwcAtRkCkM4cNTWLF8lZEKiSMtrMzyOFHpCpkWL/OtdWICRKIF1ZvniaJ70T5Jc3RaiVCoU0+QE2Beofh/9JLadgOIkBiPz/ktTNsYBH5+bkQ8NHR5KDdUUdbxVrMsg9T0I2k05AUA2lxMRQUDSQ+1oLP30FFeRm1nihacyxJ4TZi48y899G3uHwBJFMMHy+uIYQWa3wc9/z5NuxWMxFJg6czgbunqClI7zLFA9NbaeigmdtNgYzpHrJGBTjuuLEYdDr8bU14O934mxuoK1tOskUmJuTGarWQaLdi1Wux2dLIykoi4OvA0dBAp8uDyaQjLkanHBGd/vYcml2dGC2xvL+ompAcQ2JqEn+ZcjNJSWnKSpKjWsudt216h+wv0AwenKDk+0uWOJVcf3PPLlIkJfX6+X8RMcTkd2cl1qIjN9ei5P+/TI63dc0v7W7+m/hOlFvYv40AAAfCSURBVM31yMgwU9rfpqRTfn+Y+HiDMscQ77pKTjYpn9et62DAwAQsFh1NTV3ExupwuwPk5lqprHSxckWbMp85Zmw6SxY76VcYj9BTp5URb5NvbfUr1wgMRMQS853ERKMSHZ1O8VZFtfQUAWnIDghgsAc5/spk+hYUEA34CLjbCAdDtK0vw1VbgU0fpigtFrMUQW8yE2OxY4yJIznRigZx9idEUHj7cBijXo8v6OeF6TNodrkwW828t6ieiNHKiFEjufa6i2muq1fuJShfbmDGtK1TGjFhbW7u4rjjMjEYNTibfYRCEWVSHAxGqK3pVCbJTY1ditGI+UBiokkxskAgrKQ9wnBE7i/mBk6nn8xMM3FxeoVUggCjRqXg84fR68SeRBcpKSbFmDOzYmkW7QQjuDoCisF5PEFl0m+16Glv9/PxRzUMGZpEWVkrJSV2srLMvD5jPSefkqOQ4ZOPaznu+EzmfV6H0aRh+PBkbDYDIg2TZQmXK6h8/u5bBxarntGjU3G2+Kip6mTFilZlJSsxwYg1Tk9CghGvN6R89nqCfPRhjSJjR6tiPTWK3lRPOmzQG9uNAOLc/w1PDyfGqKOtsZ4Yg4FIwE/Vj98gedswhd0Myk4gJ9GOPsaCPxwiFDWQlp6CVu4i6O1CCuvQGwxoDNDS3Mx/X32NQCSoHJF+d3E9lsRMHrj/bvIL8qmoq2Jd2So+m61h6dKth0EQQHg4YThiQiuihRhw4UkdyqRYUgxDfG+x6Glr87OuvAN7gkHxrmJ1asMGt2LQRUXxSoTweoPK30t/alGWRDMyYhXvK4jW2uJXIo4wLNG2MHLh0UW0EAQUJDCZtAqpWlt9fPJxjSInKysWvaF7DdbrCRERq2JicSASVQg7d26dorcgW35+nEK4lhYfhYXxVFW5mTe3jiNHpykrW7l5VqWvQodfop6IJiJSCOL16WPBFKNl4YIm6us9vcl290pfpcE7IICQcPFfB2BPiioESE5JI9DhpGrxfOSgG3PEQ65VR1FOJkaTGZfbjV8yUdCvL1K4kzZHHXJUQ2ycHY1Ow8qVy5g171tiTDLmWCOLm6Bw0OEcPmIkcVYL1fX1dHZ2MuMlA87m7ecvwluK9OOXiewvfxcX2xQjEIYvvtuV9XzRXk6ORfH6Ykm0od6r7BPEmnWUl3coq0fhcGQLDytk6PWysnL00xLnFvoIsgkj33xSvbsT7F/3d6+MvNqIgoA0aCcEGD4+leKRXeg1GlJT0mhbv4KW6vVEA17MmgDB+kpGDCgkIcFOWNbh7QrTJzcbKeonEgkR8HURCgQJhkJ8++33rKhvJTXBiNGoZd6aVmo6JIyWeHQGPSa9jtyMwXw7t/vlyWpREdjXCEgDB72+w21PvVFm3Nke8vOysVvM1K9YKO5hoavNgRzy4iwvo1+6jZS0JGLjU0hMSlaORpuMBtBpaWmqJRoM4PX4eHbGB1gS7PTNjleOQPxU7eKrVe2ENRrlHJDwmrrwCWgiW2+C7Wsg1PZ7JwLSgJ0QQMDSd6CHU8/MIdzehNfVik6rIehqoqVuA401G8i1meg/sJBwAMwaKxmpqRgMBvxRH7IphM/bxbyvFvLC7G85akQRhxWn4w+FqKhv58OlLbj9EUTCIxNPrPZyJLGLphYVgf2AgDRg8I4jgJInyVHOPj+CWWoiJiEZPQHcDRVUr1qGHA1QX99EcVYygweVYDVZiTOYMZgN6KxGvJ52Fi9dwYtvzsPR7uXoIfmMHd0fZ2sbzS0eymra2dAWoKkziFFzEVpN1n7otipCRaAbAan/4Bk9OvmVYPcz4XgnSX3yMQbbcaxdQmtNBXZbLGvL17NirYPjhhVy6sTjSUvLRm800eV3sWjRQt77YC5l1a1EpQiDC7M4duwwOr0eOtx+Vq2rp6apjaB8FPXuo9RxURHYrwhIpT0kgNAqOyfMWedb0bRX0FZVhre1meSUBFavWsv66kY62zo57biRDB42FIMphnZXO9WV61iwYKlyJ5islZWbZo4aMwytXubr71dQ7WjDFR5Ms2+i+pyg/Tr0qjAlApTsAgHEBYWFGk4bW4u76ifFYG3xsaxZs45QVyfl6x3075vFyKOPxmCyKDfBOB11VFdU8FNZJYZYM/b4ePoX55GakcgPyyqY+6MRF6cpMwC1qAjsbwSk4sGv9SgF2lyxxPgAJwxYSEpylDirmarKSrxtzbg7/Wg1RoaMHEGsNQFXRzuNDZUsX1aGp9OLNiaGRJudrPREMvIKmf6pjbV1Gfu7z6o8FYGNCEhFu0EAJXRIEYYXNXPUICddripaamuVyfJacaeXS2zJy9gtelLtJhodjSRbDLj8UVIT02gPl7C8fiAdHp06FCoCBxQBqXDw9F2OAJtrLNbz81KayDCvwqaroyPg4sdyJz5/iL7ZyVjEkyJiDLS0m3F4+9LoLSEQNh7QTqvCVQR+QUDqt4cE+DWUOrmLcLiFSCSIQa9HlmPpClrVCa5qcwclAnudAAdlL1WlVAS2g4DUd/C0PUqBVGRVBA5lBFQCHMqjp+q+xwhI+WoE2GMQ1QYOXQSkvMNeVVOgQ3f8VM33EAEpVyXAHkKoXn4oIyD1OewVNQIcyiOo6r5HCEg5KgH2CED14kMbASlbJcChPYKq9nuEwP8DAoc7tbQHDNEAAAAASUVORK5CYII="/>
          <p:cNvSpPr>
            <a:spLocks noChangeAspect="1" noChangeArrowheads="1"/>
          </p:cNvSpPr>
          <p:nvPr/>
        </p:nvSpPr>
        <p:spPr bwMode="auto">
          <a:xfrm>
            <a:off x="345281" y="9775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0981" y="4374755"/>
            <a:ext cx="4557070" cy="659857"/>
          </a:xfrm>
          <a:prstGeom prst="roundRect">
            <a:avLst/>
          </a:prstGeom>
          <a:solidFill>
            <a:srgbClr val="FFFF00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Пилотный проект </a:t>
            </a:r>
          </a:p>
          <a:p>
            <a:pPr algn="ctr"/>
            <a:r>
              <a:rPr lang="ru-RU" b="1" i="1" dirty="0">
                <a:solidFill>
                  <a:srgbClr val="0000FF"/>
                </a:solidFill>
              </a:rPr>
              <a:t>– УТИЛИЗАЦИЯ МЯГКОЙ МЕБЕЛИ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3" b="9946"/>
          <a:stretch/>
        </p:blipFill>
        <p:spPr>
          <a:xfrm>
            <a:off x="2788746" y="1232131"/>
            <a:ext cx="2808516" cy="294297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57950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0"/>
            <a:ext cx="9108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Портфолио участников социальной занятости, планирующих выйти на открытый рынок труда 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" name="AutoShape 2" descr="data:image/png;base64,iVBORw0KGgoAAAANSUhEUgAAAGwAAACYCAYAAAABZQzCAAAgAElEQVR4Xuy9B5htZ13v/1lr7bXX2r3M3nv6nDm9p5x0EiAQAkqVnhCKgki10LxX9IqogIKKcuEKAioqgqgYJNQEAiGFQBISTu/TZ/bM7F5WX+v/vO8+JyL6/C9ygzCafZ55Zs7u6/2+v/79/V5laXkl4if0Njoy/BP6zX58X0t5FLAf3+L/MJ/8KGA/zKr9GF/zKGA/xsX/YT76UcB+mFX7Mb7mUcB+jIv/w3z0f3vAjtZsCqZGGIGhKcQ1BcePUBSw/ZCYqmDGVBw/ZLnnEddU8oYmnyd+um4oX3+m6aCpCuNpHTeI0DWFnhfK9w2jSL6m64XEVQXLD0npKooy+Hskpf/A2P23Bkws5J0LPZK6SscNqNuBXNC8qaEqUO35JGIKpURM/pxqOvK5uqqw1vdJx1UJyJacwcmmjaYoOEFE1w0YSsTYljeo2z7LPR9NgZYTMJmJM99xScRUCbgXRjx1S+5RwH7gFQApPXYQkTO0/8jLHn6uG4R4QYQf8W/eQ4BkagpGTP2h3vv7X/TfWsIekRX8T34Thd/51k9spuM/eS1+rB8X/cZlP9DnPwrYD7RMP/onPeKA3bCnyLN3FYiiiPMiGUXIvwe/o3O/B/8Xt8FjEX97uM5tZ9s/+qvewJ/wiAP2zieM85pLKix1POnyKucWZ/C38vB94v7z94mnjKR1/udX53nft1cfXs795QTveMI4mbjG7965xGVjKS4dTfF3R+q8/MIyZ5sOnz7e4Bcvq3Dz8SbDqdi/efybi13pbldSMcbScenZ3XKyyUv2l+TrX/vF2Q0F3yMO2LueMCEX7uW3zPybhRBurpAk4SV9/+1LN+7gllNN/vf3APbmK0fYNWQSiNcIv5iBC32m4TCVi3Pfco+LhpMEYcS2oinjmO99/FtLPaZzcX72whKnG46Mn4Q7/ZtfX+SmfUOIxzeaRD/igP3eEyeoJP81YFeMpfjtx49z/ZasVH9fONXif31tke9U+w/j9uUX7eCfTzR5/33/ImH7ygmExAoJe8ddy/zU1hwXDyd52x2LPGYiLQETcczrLx3m86ealFP6v3n8qzMded/LLypRTsZk0Pruu1d4wnRGvl48vpFujzhgv//ECUrJGK84J2FXT6T58k078EPInotfOk4ggXvCXx/jgZUBaP8eYOL+81FJuJFW9Uf4XR9xwN593QRFM8bPf26gEu/+2d1cNZHmN7+2wG9fOyHvO//3l063+KlPnJD33fqiHdx8oskHvkfCfoTXvWHf+hEH7D3XTZA3Y7zyczNSBa2+8WK5OH93uMYL9w7Jvz9xqMaN+4akPUv9/v1YfsRtN+3k08ca/J/7/0UlbthV/RF+8UccsD940iTZuMYvfH5G2rLqGy/mnoWuNP6jmbi8lJmmQ8P2uXgkRer37qfvh3zlpp38w7E6f3r/2sOX+6TNWekB/uPRBn97qMYbrxyRnuL7vlXladvzPG1bjj/7zhpH1235vM8cb0ovcTyr8/GDNa7dlOWexS5b8gZH1y3piW7KGRyv2bxwT1F6iwld5cBIko99t8ZrLilLp0V4pMLT/eh31thfSUhVLl6nqcjXilyg8DrFZ4kNJhwYkWM8VXe4YW+RvzlYYzil07QD6TD9n/tWeaRU+iMO2B8+aVImO1/1+YG7fN8r9rBzyORtX18ceHQRHFmz+O1rx/nmQpcn/M1x+byvvngnnzpS54MPDAATtuvNV41ID3AiG+d3vrHE7147wXu+ucxU1uAVF5Xke4lk6aE1Sz5vOm9IqRbACNf/DVeMyGy3cHKEg/G6SyusdD2+fKbNC/YU+fpcRz6+3PVkxv25uwoycy7U8huuGJYLL27CYRHPCUIYy+h88XRLfo4AV2TpRYjy7nuW5Xv9+jVjvOeeFYRpuHA4Ka/p7Xcs/WQDJr74q78wAExIyedu2C7LDWKXi+z2zqEElhdy/cePc9dCVz7v9hfv5JNH6nzoHGDivufvLkgP8J9PNKT3+DvXjrOnlOCP7l3h+s05nrEjzwfvX6Xa8x72FIUkiMeFC/+mK0e4c74rN4woa1w+lpIljVN1m9W+LxfzHU+YkF7kXzy0zusvq9CwAo7WLBlONOyAby32MGMKWwqGBOfwmiUlbDg98Eg/9MAqN+wdYq3v8Qf3rPDaSyv80b1VRHiz0HFp2QG/f/fyTy5gf3T9pCwJvOYcYGLhr5vO8M4nTHD5eFqCc9d8h//51QW5mOdvX3vJTv72UF2quB/0JqTw+1XNv3ff97/fRvY8H3GV+N7rJzE09d/NIAwlNJmOEvWk7799/SW7+Pih2n8IsB8U2P9Kz3vEAfvjJ08SV/99wP7/Fu6Ol+7irw+u8+HvrD9sw0SGQtgPYUsuqCSlMyGC69G0LtXSuuVz496ilMysoUon4HudB+HsCHX5YLXPz15Q4kTdls+Zb7tSlf3qVaPMtBz5ed+tWrxwb1F6sO964oS0T+I5QqWLQPstV41I+ybss7BZIo4UNvmddy3z8xeV2ZSPS9v1tdkfbSD+iAP2J0+e4lUHyrIkfj79+6+Tv4NE7/lksFgs8bcw4q//4iwfeXAAmLgJL/N/PfZfjLhwJkTqSnhix9ZtmrbP5rzBUtdjPKPLRf5e5+ErZ9s8dVtOql5RdHzvvVU+8vRpfu32Bb691ONjz9wsHZWbjzdkYP/07Tn5/r96Dpzfu3uZtz9unIeqfelNzrVcnrUzz7vuWuaaybT8vNmWw09vzcnU2LvvXuZTRxs/UoF+xAF735On+MXLfzgm7s/fcpaPfg9gAsS3Xj0qjfivPUb8XpG7/B3XjvPXB2vysVJS59Ban7oVIFJZ552HuuXLcOJZOwvSKxWciO+uWjx2Ms2phiMX/T3XTXKqYctyvpCWlK7x3dU+j9+UQbz+fd+u8luPG5eepXj9iZpNztQwNVU6L3vLCX7nziVefaAsPVkBtvBOf5S3Rxyw//2UKV5/2Q8H2Cs+e5Y/f+hfJOx7L/z7nYmiqfHkLTm+OtPmidNZKSWifP9f/faIA3bTviLXTWcl0+d8CUUs4veWU86XXf51+UWRLvrtP2IbsNEBfcQB2+gL8pP+/R8F7Ccdoe/7fj8wYJFw7R69bZgVUB4FbMNgJb/oo4BtLLweBWyD4fUoYP+tAPvYX3+MWCyGponmARmRSY6b8GNUVUVRVZmeEvlB6dkoirx/8OfgeeK3fK6iEIahvE/XdflbprfO/RafIW7i88R94v+ObaMqEbNnT3Li2FEOHjxEY72G5wc4jkfXds59jkY8btBuNdm9eydveNMbSaTTBKIQhkIYDLgo579T4AdEUSi/l+f7aKqKqmkEQSBJl8979s/82HD+f7JhH/yzD8kFFFhpmlhIcZGavHAJ4jkgDMOQFywu1vf9wcWKAPzc4+K54kfmIgUYqjoA79yyiPc7vzHEthiAHtGs15g5c5IjRw4RRCrVhVk6nS7tTo9Ou4vrecTjOtlclljMZH11lUsvvYSbfu7lJJIp/GCwQQQQ5z/7fDJAfL74XNf30NQBWOJHCSNedOMLNyZgf/aRD6PHYucka7BDxY+4sPOSJK5Mj8fRYjF0TZNAnL8F5xZFgCne5zxIArC4YUiQzkujeL+lZpp2NyAWi2jXWzi1+2i3Vun0+4yNjVFbX6fd7nDm5EnWVldxHBfTNOR7792/n2a9DlHIC178cwxVKghJEhVtKTliI4idJ1jMUSjrcXJziPtUVW40kc8X6e3nP+fZGxew8ypLLKj4eVhFnpOe82pPqLnz6uw8COd3tnjd+R0suBIQo2WnMNNF+pYiF69lZ1ipW6STKex+m6x9N077FHEzSUyPyc8WUprMZOm223z73nuZ3rKZ2VOn6fd6jE1MkEgmmTt5kmuf8tPsvegAqhojkpIcSfDkhgkH6jwS2J2/77xGOEd3fu7PPGtjAiZU4sDQgB/4ctETicTDO1aAJCRL2gBVlbbpvC0SUiVt3TkbJhdLdCS6Oicae7A9n26rCWocx42IxRKkUy75jIHSPYO1fBtqTKXT6UhJajfquF5ANpdj87at9PoWExMT9LtdTp86iVDLQkoWz84yPLaNa578VDIJIV0RoZAoP0DVVDzPk6pYguYHUsyESozUgY0VAnfD8563MQH70w99EF2PoSkaXuA/7GyIi47H4/KixSKddxKEhIn7BPVa/i1s3TknIgwjQn2cM80KzV6KZDrF+soy6YSF5cTRjSy16iKbN6XpnPw4atSRbN/1WoNqdQ0lUlA1HVVVSCZNaSOHRyqk0in5WbX1GuvVKt1uFyMxTH7780gnIw7sMsglQ1zXkzZW/FYkAWcgTkL6pD8l7jnX/vqiG16wMQH78Ec/8rBnFRNOh+xgGTgWQpKEjRLSJb3Fc06EsCditwtQY7ouf3uhRlO7DNsJccIUlmtgGip2d4XllQZbtpSZPbOCGs8ykqnzwJfezvjYGOXyEIQKp8/MoccM1JhO4HvEDZN2u0kqncSxLckQadabcqPocR3dHCW/9QYs18dIwO5JhWwKNo0ZRIFQjZH8vufcVPk6qb5D0bMc8pKbXrQxARMSdt5uSY/v+y7jvP363nTleZUoK9NiKdU08+0x4okKS1WXciVBz00QeoJqFuA5NYIohmt1cAMDs3sHi4duZseu7ZQqo0yOT3Hy9Azddoel5WWp4izbxTCTGKYpXflGY13aMfEFhbSNjO7GmHwGjaaF3VsjkRpiZGITOyZDdk30pT1TBEiR2HAD71Zcg1CJArgbN6qECcCEBEkX/pxr/r1xlYxtzoEo7cI5L1IqGFVjoZHDjo1hOzpOlEPTIqxeD1V1MTSXVDrHejMi9FzJVayvnKZ3/H8TWHUMQ2dq83Z277uARCJJJpuT/MK11TW+8uVbQYvLhRbNMdWVRSnNnXZLqvDyxOMwSgeYmZll296LSSQ09EQBu99kx6TGhVvPSZOwa8J2iR5m35fSJQC76YYN6tb/zLOfjRbTyOfz8md4eFj+DGKzQbB8HiThUEibJWyYYrLUH6fa0EimiyytebJp20goeHafRELscOHEGLhRDqdbJZUZYm32Xk58/V30e22544uFIvsvuohisSDtVyJhUCqNUF+vc+89d9PpWSiKGNngyTix02lKO2QOP5l0aRrPaTE8sYNUNo3tJVmtLoJvc/GuGLsmQah58X0FWIJ4KRIAXhBww/OeuzFV4lWPuYZms4mmDTxAYR9SqRSbN0+zZ88eRsbGJNP3fAAs1Ge1P8q6PYwSWWi6SbuTptnposUMynmfuB4RBi6RotLspmQctbp0lOmpEU5/98s8eNv7BvYxCMhmc6TSGdLZHMViiUI+TTaboVIakbbrzm/cge0GhCg0GjVcT9jWOPuueB5dL4Ga3kYxrzAz26RQGaHT6RHXYxhqk6ddrhHThB1TZVxm2za6IWjdKi947nM2JmAvftnPcd+990q9J932mC6BE3GR2NHl4RL791/Ali1b8KI4NW+amZU4wyNDUs20Gi3yhSLzC6voiTzplIrv1MlkEtQawiFIE3gh/X6LQsbkqx9/NXqwTkzT6PUdGQZosTiFYpnR4RHU2IDiPTo2QtJI0mu3ODMzy/zSEr5IV3kBw8Pb2HzB01m1h0hmcphan5iZot705OeJZFp18SxXX5Rg87Ajd5tw94V6Faks4TG+7MU3bUzA3vfBD/GhD7yfwB+kccSFCSMtJOC8Cy9U5o6LrqO08waE4+U5FrbrkyuOs7KwgBEX8U8a125TLBWwnBC3v0Jc1/DVMpHfIZlQ6Ner3HfLb5CJh+SSOq2+S6fvECoahpFk0/RmLNsiYaZIpQwJXOAFtNsNVldXafctjFicx+85wIP2DopTBxAR13g5RscxsPseqZTwTDuEoVChEXu3xtk+OkhbiXyjsGFid754o9qwz3zxy3z585/l9q/cPohTzgXB59NSIsaa2nkFux7zKvpeFp115uYblErCgxui3VwFJY6mhBAzUdQEuUyAa/dYr9mkc2WyqZCV5VW0yOXsPR9i26hOd+0kc2sdXD+SKs9MppnatJnZuVnS6SxbNm2S3mF1bZmYotBstai3+2wqlbFik1R2PRsjN0ylbEgg2t0IzTBwrb6Iuqgtz5Ar5MgmfJ5//ZB0nNxzOVDhKb5go6amPvEPN6ObcT7ygQ8wPz//cC5RN5IcuO51FMrDaOYoqzVXpoEM3aPbXMfMDGPZPrlcHM+1iAKbMNSxgwyjJbDbVer9NNlCHlXxaTfaMsbrLdyNX78Pq3oI2wukQ9HsWuTzBYZHJjh46CHSmRxjI6NUq0sym+9HEV3LIZfJsGvTVcz2UiQKm0mVxtATOQLfxdBjZHI5YmGbhfkqyVyBbqvBeEXhGY8djBUSk24GmUR4/rM3aC7xrz71j5jxOF/4/Gf55p13P5ydHxrfyyVP+w0Uvw16hUa9h9VvkMpUUAhknJNIJaVzYfW6OFabZDrJWrVJJq0SxQSdLkYmXyEe81lfXyVfKLEyc5iVI5+C9lGu3Fbh4Nlluk7AgZ3TqLrJXQ8eJqbpZJOmDKBXm206tkcUqUyNj9KzVaa2XoaW2UqYmELXFdrNFuXxzawtrxBTbDLlcVwRbEchQ9ke111kogrn41yIIMC78fkbNDX12Vu/KjPhc7Nned8fvpcwFPYoxuVPeyPpymV0Og36LQc9kUCNWlh2QCozxvhYimazLwPRRr0pPbN+t4OmD3J5Qq2p8TxmIkMyFaNarVIp59FwaNWW6Sw9QO3g39Prt9k+PsSuyRE5jeAzdx+SXtz+zeO0+w7LtRZnVpvouoGRKHLZY36apc6IzDdGGHh+l0Jlgtp6myCIURouys830ylpQ5tLh7hyn8FESREj2QYJ4SjixTfeuDGdjk9/4Uv0210cz+UTf/0xFucX2X7ZSylMPAbNMOl0XYhsVL9DuwfFoomKSB2lSeYnsa0+jfVV7HadRAqWZhcZ3bwbFB/f1xgen5alDdeySKcNivkY3b5DOpPhS+9/HmbU4dnXXMryeo1KqcDffOmbjJeyXDA9TteDrVu289WHTrNuF0jnptm2YyfHzrYpDo/h+gG+58v4zer3KVZKpNJFVFHSEam0wMXpzDGS97h0O4Mi57nSy4tftEG9xC9+/Rs0G00Zp3z0Tz9Ioxtw7fPeRRgFrFa7KLEMvc4K5ZEKtdUq8ViCUDWI/BZery1zh/mRaXI5Fc+yWJxbIZmMo+hpUpk8pcoQuuZSrfkkUwVCr4ORSGAkVQ7d9j4SWsT02DjHv3sXWR1OL5zgwm2buHjrBMs9hXXHZI1dtLtiwV0KpXH6rk0mnaFjh5jxQQY+nsyRzWUIIlGZjuT3wrPxAo/RUsilm4QEDgqYwqG66YYNKmGf+dJX8D1XZur/5N2/j2oMc92Nv0+r2ZYpob5w0V0fu9+j320RjyfxXMjm4tTXGiS0LmvrfVm6yKQUuXDdRgNfSbL9gitIJVWUsEdXtLAKtdnpkc6kaFVPEUvEGR2dxunXpOPiNOc4eMdHGRvbwciWKzg7M4OGhxuNYGQm6bsRcSNJIqmh+D2CmOjLFlFXUnqI+WwCJaYQhT69rkWukMdxXTQl4Mn7a5KKIMo44vbSmzaIhH238a8b9k5/8yu0Wy0W5xf4y4/+GdsufCp7rn4VfatOLB5nKJ+VYC4s2TjddWbPzJJNZ2g06pRGRnB6Fr3OKk5nnelxncrmA7jaKIZpkMsVGMranD27hKYn2b89zq13LJJOasRUn17Ppt+vMTyxmW5jlfZajeb8XdTXZ9BUnezwAXp9j227LqXviwy9SWO9STKblXa2mHBYqmuMbhqjURWpLxG7+XS6AaWRMQoZODO7QmGowtXTMyQTg5qeCF32POmRSU1dUPiPz2f8D3E6vh+wOz/916ytVDly+DD33nMXF139bC6+/k14Xo96C1y7JZ0A349QNR+rb3H03q8RKRpxPUm3uSAdlb3bTa6+fIz59iaMkSsIQ4Ne12ZiyGJptY6ihAwPmZw628VUHYZKQ5ya68mipdWtEXlLOFYPTUvSb3cw08OUxrbRWF0kW0jJdFTodHCiFImUIR2KXnONeH4Kw4zjdNskkjqxpBh+5hJTNFAcwkDB9Vz2ja4xWRrUF4TTcfHTHxkJ+08H7A/f/Hq5aA89dL+sIY1vvpCnv+L91Js+tXqLIPCl6+w4AUlTBNYBS4vzzB2+m05jnWSmwuiQz089cUIWMnt+gTXlSXIXe57P4uxJ4oZKqVTASOQHDCp/mZ6Vomc5+K6F1W5QPXsPw1MX0LUUivk0lmBTaTphfx03SqBrENcg1A0iYnhCA2gaZmaEuCG4JB6VkRHaXUuGA44dUCrpeIFGbekkm0d1tlXasmIgGtivet7LHxEv8T8dsNc883pmZ07KvKAeN4knMjz3NX+BoufpWj5xMyOrt6Fv4Xmu5FrMn/guhvsg2ZSD58TZt3eMXD5JuVThzEKL093H4LouwxWVZjtGMp2XCeB+30LXAjrNWdKZLPWGQrdTp75wDLwVjPxumZZS1AgtsOl0PXQzLbP/YSCyJgUcyyKTN2nVG5SHR1DMsiQIRYTEhE1TQhzHIfAdoiggn1apryxQrmTYWZiXhcwoDHjSz/7ixgTs2q1leaGC4ST0eypT4hmv/FMqo2PMza3IPKGvjGD3HfzQl9KyungCfe2fmZookC8WSKczlErDMql6dNblgbNlhssJuv1Aqs6J6V14rivZTQm1jkpIvRvHd/vYVoeZw7cztukimacM3Q6eh4z3BKieF8o6XTZjYMY1ml2beFxhZXaWQiGBXtxOPpvDdl0pcSKmtBwLRZBzggC7v4ZhihILXDAyixkLZdD/hJe8dmMC9qSdY8RiulwUocYMM8sVz/lDhos6dlREj4c0mgGZdJFM1pezPASnYvnwZ7lom04yaVCqDEuSp/Amb7mrQZ/tjJRNvBDymQR9ywUtI8EbyTZZWHFI58cJAptGbZWVs/cxsfVy8PssL6zSa9dl9bhe66EbOkPFHIqkDriIEMt2fBbmFpicHMZMZjFSSbzQoDKUoNXqEtcV6uI3FslcWWZaWrUqW8oW5VRHaoxrXvjKjQnYdTvGHqaXCcBEAvjpr/wwXStguJREM7P03AKaapE0YzTbPrpmo3RPMJVdJpVJkzATxGIaX7z1O6wHW0jmxzESgqvh4Lm+ZEaZZkpKjMgrDhWSVOvCzrg0lh+Swa4SL7A+P0M8ruEGmnQi4skMmXRCLngsbmJZIY7v0+9aOP0W8USSUqWI77qyoCqyH0IDGEmT9bU2ZkIkojU67TbVlVUu3e5RSbYkUI970as2JmBP2Do8YPDKLP2gwrzrgsdyzdN/CctWMdLD+JjE4joZ00WJmYSBI+lro9yFHlNIJEz5+tu+fpjl/gTZ4a0MVTaT0Jq0uzF0xZE7PZNRZBwW+jYhGn0Hzh66ld0XXEt1tUnguviehxpPgNsjl47RavXI5PKoZhKrZ9Fs9UHRSMQcWs0WhfIYkRoxOjJE100SeC6u7RBpGp5jE9M1UkkdrzPL5VuaUiMoSsTVL9igEvabNz6e9XqXZrtDr2/jeYPq7jNf9r9IJIbwYmMk8pNks3HJ2BVZBUFV08VCGF0m4oekOhW5RMfu8/XDAuRJzHRZknCmJjN0LYPI69K3RD1Kw+53GB7JS/t06uBX2bLrGhqNNsViBo2Qufkm+Uyc6npbJmyNhChkNmVxMgz6kvdI2CJwfUYmRkllBFnVJ1ISaLouAdU0hcDv0lufRYvpZBI++8eqxA3Bq4xx7YtfszEl7I9f80w0FDw/Igp8PD9kbrlKYcvj2HrxTxGPp4iMCUmOOXP8Qaq1BvFUGt+2iRPwlEtD0omB52U7Lvcfs1i3xyiUxkimMjK74PkKVr9LIpmQzo2hK9iuStBfor46R2poD74kgvqYURvB/ezbgcz9CYlMZZM4/T6O62GL8CI3gtevyZJOeXwr2XwOq9skCGP4gUfkR8R1aHdFJaFJuZKFsMelm1vkMzqKpvL4F716YwL2lQ+8XpZEqisNHNvBjxT6jsfCep9nvf7DOF4GVY246xt3EktnpDQJKnQQuISux3V7+pSLMSkJa7UuX/zGIlpymqHKGJlcljAy8D0LLZYknVax+oNcXohLv3YczSgTqVn67ZYMG2K4KEEX1Shhu4pUaaHborFWY3h8iPW6J+2d6/Ux6KOnhkglkuSKRcEDkA0UIkXV6ntkMmmagqVVW0BRfa69WCOZEBSIDSxh493PS69JZL3XVussLNQ4O7PEfQ+chPw+yrtewMLcada6EWpcx+0s41S/g9eewbZc9u47wOMfu1/u1vsPrnFkxsG2PMzMEKZhosfTpLMZ6YmKUgqeI7nzsXiS5TN3kyntxenbpFMxOpZOMa+R0D1ml0THiSnLjZ7j0G63MHQd1dCJ1AR2W5R0LArD0+SLZUn3TqWzKJpGa3UF2+lQLA2Tymh0W10Ua44rdniSZCQC/Mfd+AsbU8Im7K9KI0yknmsNE0FygOv0mJ+rctv9cPt3+sRLk2jOAq1TX8aI64yMjUq2lWU5jI2OcuklF/CZ22ZQU1NYnRUaywukiqPE46JNKEaoxAexVLogK9e6kWHh+JeZ3PFYVqstmdXQ1Bg54Zi0G7T6OpEiJFfBtYVttXF7bcx0lpiZJ2V6VDZtR1M8bNun3bJJplJ0awuyWqAbCdqNNUItR75gkopOM5lrDmhvMY2nverNGxOw8d7npOenKnGUWJIosAi8jgSwWV/jrntn+cTXNTS1TXv2XvZceOGAv+752JbIfvhUq6tyYb3ExYxvv5iVmWPQX6Dd8Yi0GEPDE2RKuzFSGQxTx7FclLBP9czdZId2oGoJUJOSRq0pFtWlRTLlzbLKrEQBhtKn76ok4hFd32DLts1k88N0LRfP6Un72WnbZAtZTCNBo75Oo7pIZTiH3W0RapPWr/oAACAASURBVGnG0qeYyLtSpYvc54YFbKx/B4oimh1CFE1ntdqQ5Be3u4ASeiRSab5y1zJ3HPZoLR3hkssvY2VlRZY1hkpFUsk0hw4eYn5mll945Qu5/qefycx8ncMHj1FtBJw822dmZpnAXpdOg66rFEe3Sm8t8urky/uIGaLxwUQTpRvHYWRIpdXqY3sqyUwa19Ok07J11z7iZop+zwUlhoZgGFv0ul1sN0s87tJoutLR6bUbkuu4On9SFNLYN1VnvDSonfm+xzNe+z82poRN+g8QCUejcYyTx44zMb2ZZEI08JkYmWnWlo5z5OAMn7tjhQcffEi2AQkaXKPZ4rIrr2BpYQEzmeJbd93L9i1F/vRP3oIqJDUSZQfRoanR6ljMLTQ4frrLsRMznDhxlsWVHs3acYzMVmJGnphRkOWY4bEKY9O7MXOjeG5A0hCzaNOyILm2uohpJmTvWeAJJq+GbfcIrSV8LS3SiHQ6bfSYSuQ2SRoxlpeWcXt1Lt/tk8sYEiQB2jNft0EBG3O+SWBXqa3MyQAznh6RAIpyCH6XpYUzVKYfLxsdYvEcf/4XH+P+7xzFtl0mpzZx7MgR2Wh38vhxLrtgiBt/5jGkUxG5ylZJzjFiPtnSZsmtjxBGPylbcgWhc2GhytkFjxNnlzlyZJb5akBm6mocNYeZzHDB7h20W32UWIpu16LdrpNMpGSLkm21SCU02YixtjSPGhMtSil6naa0lce+e4idu6ZYmTtN5KywX6bRkg+3B29YCSutfZJEYQeKqhPai1IVqnoOzcwTT5RlWT5mjMumPJEFOXLwft7xrveztt7GNOMszC8yPDKCbXXZt6PMS5+5iV0XHsD20ijGOK31GUpFhbnZJcyEydZdB7AsW8ZJhDaKplCtNvnop05RnzU5m9oiwRQBcDaVZfOm3UShTeh7zC+uks/lJO/RdjQMPaTegbThY9sO3a5D6Dn0ei1MtS/Dkd76KXT/JPv27Xu4EVFkZZ7/xt/cmCpxKjgswRL8QCKLxvpxjh2eZ2hkk3SLRyd2S+JKt7MqWGOEkcfNN3+Bj3/iM7Iks77eoDQ0JLQTl1+yj5e+6EkQddk0JkKAOonCNny/T9CdJWYWSFSu5v57bufo2QanZ2scO3KClVqPC/fs5J3PuIlP/MN9/FUvharrknO/a8dFeN0qvb6L7bmkkyqFXIa1dRvbEoXRpFS9ph5i9RqU8xpzCy3pvCj4tBdvo1zMsGXrdgnYoIcbnv/Gt21MwKY5LWMX4eUFzgKHHvwWm6Z3ylpSq6sxvVMcYhZiWz0ZS8XjCQ4eOsjv/s57Wa1WJfW5b1myW/NFz7qUZz3zakZGyzz0rbtYb4KZydBohmzfuZ2U4bC8ZvGJT9+L44sqtqDDZVivrVMuDfFbN95A5vNned3hNY4gQoAU5eFximZIrdaVXZlmWsexBemmzMkH72TPrrIMsNvNGilTdJFGJHWXlXWH9uqDRNYZ9l9wQKrD752M8JK3vnNjAparfZViecugdB60cdqnpepzOy2S5f2Y2S34vsPJow+xZecFGGZa0p6Xlxb55t3f5JOf/hwLc/NMjpd559tfyeSmLehxwWEMeO/7/pyZJUs6KILK7bqimcEj9EJ6tk1xaIipqSkZFM+cmeGm5z6Nnyls5t5PneCtHRtVN0jmi1ywaytL82dF5yCpRCRtWrvrkaBKsZChXRMbJyCl9+nVVynHaxRGp/HDNRlk+1FKckNkr/M5KXvFb/3BxgTMvu99pPMZJrYdQNUyEHlEQVO6wo7VQcvsIQxFJh/q6ytUhqcG9i7yaK4vo5spfvt338vkWJE3/LIou4sOfkMmYI8dO8lnP3crR4+eoW+7dLt9ckNldE2VNTWRmRdNeqKHWXiT86dP8ydvfR3uPx3iDQsGdhhD0WPs2XMhWtBgealF5LbZvtnEtkQzvEva9PEbC4ylV8mZPpu3j1EupSkOj5LMpKQtFOGK7cLaeofquk11rcslz3/LxgRs0vqK3MlqLIMay0kwhJGfPfZ1er0AYhm27btGqkOhJlVFl31amWxBLnZ9bVUmWIcrZZKpxGCKjmwCFE6KTxh43Hr7PXz6M7ezVl0lP1QilUzKFJFo2utbA/awSLacOX2cZz3ucq7yC7x7zqBli4bAiAsPXEHkCXpcjG2TBscPHaOUjhjLtJkeTzKxqYxp+iTSgqCTQNFistgZOmLjRUSeT+TbYOaI6QbE0qyXNihryn7gj3GsBkZmlExuhE3bLmRl9j5JXysNCUJoguqqj+3GyRXLlIaK0p5ZvboslQxVpkhlctKQi1YD2UorrF7kc+ToMW75/O3Mzq9TF1xFydIVzo3CxNQkC/PzVIaHOXH0OI5gENfXKGWG2BWO0NqzTaak1to6V165j269ymi2z96debZuKZFIptFiEaau4HWXsZyAVFYAIg7gFowpBcVtESkRvt2W6TbBropCC9fVsHZt0NRU7uz7SeVHZfc+sThmdhetpW9gpMcHvAg1iap4BJ5F5CwQRHHOzNRR1Tibt06RK+3k5MG7cb0eRqrMps0X4gcx/uHmW7jtq/fI0UOjI6Osrq1JVpbo7mw1BFc+jiHjphbtZoNGbQ0zBhftuwwjHpOVY8EryWQz6JpPuZRhy7Ro641LjqMqaG+BTbfZxMgUiXwRr+n4ro2mhhC4A7q27+D0O5JaYCZUeutLBEocd89bN6ZK9B/8A4rlErniBGZup0w5+e4avrWK71vnLt4jligRKjEWZ84wPCFcZNGX1SOT345rr0tPU9i6mz/7dW753B3U2z3ZQuQ4Npom1Gkoe6dPnjghd/u27dvpdkRRMsn8mRMMZUyefPlOrn/ablANlpY6sp6WzuXJVjYPhqSEnlR1glci3s+1mjKcCN2apAjISQFaDrfXIBYXWQ1b3hfT4wRuHyUK8fp1SbWzd71pYwI2bt1LY/kMnV4XRU9Jwqii6Kgxg2Q6Q3m4QiKRlk5B4PdxbMHDV4h8MdwkhZmcRlEFvUzhw3/+N/zzZ2/DD0TXvo9hxGRBdGrTFMvLK1SXligNV+R0mtGRMksLc2waLfDkx+7lwGVTGG4XPd6TmX0tkZfSDOJz48SymyRgriNYUxFqLC2D5NBrEoWinzouNYHI8ItuUj8c9DWHXk+ys3QjNfgdNwj6a7h73rgxAXtEvvV/4zf5TyeS/jde60fk0v9LAPZXb3vpgNgp2oBUMZhLeI0BoWsRWC3sXof1pkMhE5cDxI6tGzJGane6uK6NHwojFXLhlgxrLY9mVwy5RNa6xDwPAp9Ouykb44X688LBqCLZThSGJPIlytN75BQdUS8TbU+iP0AQSNMxhwfuPy3ndWydLrNlNI5TX0LvLaEqg4l0ou/acsUUHRFoq9JminlxFzzu8WIQIa7j8sADJ/nOibnBnElV5aILp7njm4MzQ/9vt/+nZoj/25v/MI///jt+lninQ973JXfQEORPy5HcRTmM0nex1mZkklfEbLWOyz2HRL7QwxMTayJhQ3WS+oDLH4jpbILkqhuMjo/J9+s0GxJgxxvMRRzUuQJ8QR8Wz00OoWeHMBMG6WJZVrnF/KzmygI7Nw2Ryefk4Ew8i8WZOcb9M8Q0FT+Q07YkEUhwVwQZNhBVbz9iYtd2tu7YRbttsbK8xhdufwCRghXTUy85sIVv3HvqB1qunzjA/vZ3X0pfEG28AM1zSIirUsTglrjsj7ZaKzSqy6TF8DA34LtnOqzWunQslxAVO4yj6oJj2MN3xKAUjXgsJksjpXJZkkutTkvyEvuOP5AuMUMqFICJg8AD0skkyXSJZsfDDQbnewonpDhcJDdcodNoShqeiCmLOYP92knZaSb+CczlyEcRwwXgeBFupLLzwMXs2LWL9dUaa7UWR4+epdvvkysVKRaL3HLrNzcmYP/0rp8719YjWIZix4v/BrJVqYFKrrNKzOugKiHNXsC3T7RxvRCr2yVQNDqeQaSZMjj37A6JeExKiqgK5ItFdE2h16zRbHVk+60YRSRAExIm+PsCGKGmJicrTEyOslKPaHcd9uwY4eiZdUlGLVSGJQFWDIbprq9xaWmNTExkZkJEB10oKA+iOiEaOf2IRC7P2PQUO3bvxrIdSekTSYAgEDUBjXazzkc/edvGBOzTb38+bgBeqOLrMUmJsxWNqqLjilGxjVX8Tp1cPsfy8jqnVn3JQ8wmYhDTqdb7tGxFxlmiayamquSzGUzDoFgqy6YIwZUXxFfLcRHTY8UUVKHy3MCXZznqMQ0jHic7MomaGZKxndpv0m12qTV6EpDJPTvwOi32bi0SWzuO4a4Ppr2JjihBRBJgBIK/EjGxbavMrpTHKxSLg2OTRYO7ETdkrlKNfH7lbR/ZqIC9gJ7jyd2aNBSOWpEclDzkW9idADX0GTKFM+GzslLj9EqPvhMwUimBbuA5LrMrDVy7Mxg4puuk02lZIjHMhOzu9KwOnVYLy/FkrCdslxgANuhjHkzTFjYqlU5jaUV2jyW4asKgUW/x4HyHQ0s+yUKeXDHPni0FmLsfxWkN5gWf6zEQwAnJ15Mptu3aJad8N9sWW3ZNMzExScKMkS2Pyk0o+JQ3vPrdGxOwz/3ejdiOh++FknhT63kkzLhM5IqEr8jSF+IBrXabM/MNVpsDAmsqmcD3QzlBu7q6iu16cj5wKmVKLsfI+JikcosW315PMLY8Wi3BFA7xpVoc/Bb2R3h3ov0oJRojegmuOzDC7orJWqtL6LjMrLl8a95j6/YR9LDHplCUb8TwSwZDn0NFsp2FphidnmS0UpHqt9kRDfYtXvzy55A0DWJ6QiaWkwmDn3nZ2zcmYH//tufInSpnayTT9GyXxWqdlaWqJI0GoU85E8OxbI6fXUOUqsTiCLUmPDORSxQORt925PzhbTu2yzSVYHMpkScbMXq9Pn3LkZxEoQaFwzGYmT8YF2jGRQkIcrkM8UyeS7eVGUto+F6AE0R8++QaZ6wEwwmLIW+egiET+1IdCmcjDMD2QsRU2m17d1LOZ6U0z1U7tGyP173uRXJzKKEGgYXr2bzsl963MQH7i199KkoYSq8wIEbP9jk9v0q93pY8w5jvUSma0l2fX2rjRCH1tiN9EyEtuqpSGalgGHEJQGV8YtD81+sS+AM+ZL8nBpR50ssUtks4HuL16WRCxlOi6Co802Q6zcj4KBdP5om5Dofmqiw2LVbFiNu4xlS8QVHtyHlWcmaxdJeE7QJHzMHyI/ZdvJ/hQpZOz2ZprcupuRo794zw3Oc8U7K3AqfH0uISb3nXJzcmYF/53euxA002PLT7vjTctZbFaqMjqWjlrEEpM6DKzSxbVBsd6i1bSpVwIsRJuDt2b6dcqeCIMbRKRFyNpC0TbviZs/O0e44sqgqHRMz9FYCJOCqdMGRVW3ThCG9RtNNunSyzbarMkROLfPv4ogwBhOua1OHySWEj/2XErNggg5huAJbtRey/7CIqaRO722NuvcfsSkfOCnnh869jetM0MQ3Jo3ztr31gYwL2T2++jFIxg+1r1LrI2Ej0wVquS9vNcucJiAVNhlIBdmuF4aEUJ85UcUNVlmMEJ3/H1gnZ6RIX6lHMbSxkufyKy8ilk5w5fpRP3PwVdDWG41o0LEfOy0okBvFWs92TnThCYgRgj790G1unR+T7iMeOnV3h6Jkq1VqTy8cH0ztFb5zoMXACRdpJIV3CnorAfGzTFFuLSdmts9Toc2jZRk2kObBvhKuuukpmQURS4GWv+72NCdhfvuoKtm4pUGv2Jek0m0nIDH7Ur/PdZZOvHY/LC3R6a+RZZ/+mDEOFHMurLdkoYTsOxUJKVqfzBTHlbVQGwqViDi3w+edPf55rLrqALaM5zpw+y9s//gW6QjL1wZEkQoIGsxEhHtN4wZN3k5Y0BGEbTTmfX0h9t+/SrtfkePVOsyb7BEQaSpw9Llx5IYeeyHgoOtddvI2hjEGzY/Hlw6vEUxkKKTFBLsHVj7sCI57kVW98z8YE7Lbf+SmZIxRT2YS20dy6ZPHOW6PceVql3gmkfSOwKcR7PHF/nr2bczi2z/DEOIvLokLdYmRKtC0NyxxiTFGlnWmtrqKLUXyFHC3LZX51nXf+5WeIa2JKvTgVwkcXY/5sR7r1l++u8NjHXyOzJYHbQTUyMnsiA2QRZ4kZiuJcGCMtOf3zZ2fkbMf1Vlemo8SIiJYV8OTLdpGIi+cH3DvTQTVTZJMGOdlG3KKQT/K3X3poYwL24ddcwfFDZ7n6YjGAssDRznaWnRKdrs1ydU3aKXlaUugTerZ0FnaNa7zsabspJMGXjkpAKleU8+vFuKIoiOQGWHroAbZMT3PszCxXPv4xUip//T1/RiIWkjJUCkmdtXqNxXqfiUqa/duLchaWsIODswZC4om0bLwQXqwYT3H6xGnplot+MiUmaARQXaszM7PI7HIdoWiv2jdNWtfwopBvn6ljxQwq+RT5pE7K0KR0/unN39qYgH3mtTsZLRt0zJ082Nguc3luoMup1hEJautzrK1WZdO61a3LNiMRN6WTBi+6bpzLdpfJDI3ISrVYQNHbLKYFeJZDsL7OaCWPLWYxFso0O20+fcutKKGDqYVEQQ3XastUVC5rQixFZfNeOQNfOBpevyHV9NrqiiQIiQlzCUOlUW/TajsUikU04WV6DoEijr/qodk2ppjILXKVrsOqC187WWOskiafipNJ6PK09vd8/BsbE7B7fm0XZ529nAp2yUUP0WXXpFBLjitUZRzHaXLq+EO4jiVJMoErJnSLaQQ6T7q0ws895xIy6bxsLu91eiQzeRQx7LnWRPNtzJFxzJhBt13j5OmTHF92aXhxUmtfxLV9MuVR8qNTqJpgaA3OR/MEOSf08a0ayYQGbltyQO45vMpPv/i1RL5Cv7bGX374r5ieFLOxJmiu9cgZOqogEKm6bP5QcikemGux2uxQKQjVqMvGi4/cfO/GBOxzv/VsvrW6XRprUeIX9ShRMjHjMfpODDOVlFkIQY+bP3uURn1RJoddMfHG7WOkCuzcUuHNL7mESjEjHQQxeVsc9dFp9fnW3fex/8Aeium0HMBZq61zT3c/Cwe/gj73BbLlLVQ2jcue6fzwKJm8GAGoUV84i+3aJJImTmsZ+lXCTJkP3Fblrb/6ixx/8DBBs0vGAy/dYSzp0K33CHo2hqbhtrsEroNbKRFPmrJSIKbd1ZtteZLF335+gwL266/8FbxQHKQj+gITlEo5AuEUiyBTzCR1HHLplNzxgdUgVHVmz56g22vKPKDvdGXxcaiY5y0vvphdm4ckVyMmuCMR3H7H/Vxy0U4ix6LfbVPreNzdvwj/9GfJdB4iUDOMbNlKr93FEL1TVoftk2XZwWkFLu3AlF6eoVn0vYhPrid538tu5IEHHmLL1h184XNf46lPuZLTd31aqlpRJF2rNmg0bMLZw/TKZYqieTCZwkgXBiWZSOFX//DvN6aEveXnflmWHlKpBB07hu/BcKVIMiWIMpocfZ4y4zSaokdsnXKlhOMb1NfnZElldX1NpodMMymbyH/pBXu4cOeoHMkncliHj8/Igc3CyXAsh4ONAqvNLiPtL5KpbKa13iKZS2HmhuXce0FazYvSie/K+YnV9S7lzdu468tfxswkuOI5ryYVV1laWWLn1k384z/dz/S4QSU4QxAFxM00iEqD3We5us7iyaNyFKGmRiTSWamuI7PAH3z8zo0J2Ote+BrJApaH74hGO00cJDBEJpWQc3wFQTSfS+B4CoWswcJyi0Qqi9OrE3h9Wu0OK8tnaHfaMoeYSpj8/LN2cMHWITn1ZnaxjqsWKaZDVsNNHFvsUVz4c0qFNIXxbTK/OPvQIcrbtzK0abuk7okDFESCUHwnTTckV/Gbn7uZ4elpEqMTTGy/AtsX1PE4ybhCsHYarzUnpx+IiXPixAlfU5kYK2F3ajLx3G02WJ1f5MypOXrdHp/8Tn9jAvYrL3uTLDIKmly/H1EYKqHFxUQBXao8cTCO77u06quAiWKk5BksYpZGuaBx5EiVQkFjZWWeQ4cPEtdNOULiJU+sUErDXWcSLDsFGWdl1CYjtVtIxjyGxycpTcnhvvRdWFxaw0jEKQxl5CRVURUQh86VDJ/1udOEhmiUiGHZHtl9eSrD00yXr5TncPYXv4OGe26wsyIT0ZXxYcL+KnZzlcARSewIEkXUxBCnTy7y1j/+h40J2Ktf8GpZ8U2mirLPS4sl5BSbbt+SHl6xlCZQErKtVuzoVm1NZiayxTIxzWe0kqHXbcnyvhhluzh/hK7tkzUjrhwWIIfY7XUi12ZyNC2z80MTWylt3ofXFqMnqvKQHc9qsH9HhfHRNF0/x8H7z7J7z36ChYN4moE5NkGn50lP8sIrriYzNoHV91ifO4a3foREKoVrdZmdW2PTzm2kTB2/vyYBiwiIYmlimWF6PZ+ZU3P82ns3qA37lZe86dxM+wAzNTi1SI2ZJNMmvZZoThenDgWSry/OvyyWinjWGnbHIl8ZkRNtxKj0XDHHyuKSPEBgfu4E4eqDbI+dJZM2iSkOHauDpxfYunkSPznKtw+d5dDxM4jkhWjUEMOghTp7zEWbuP6aq4lmHgItS7qQIjM2jCoq15ZC00sxve8KxipZOh2L2syD0FuQhxIIFdrtOTLzIk5eilSNYlaoWJVYqiSmNHLy8Cl0LF73jg0K2P945a9LNpQYMpkQgKkRmfwoiaRCq27Rd8WkuBRr9a58XNDVRL29PCQkMYHbXSFUC8QNkW/sY/e7xGIB/YVvk+scYc++HVhKjD/42K2S7SsWVgxLGXRkiAy9LpsFw0CcJx0nJfj5oc2TL9/BU67ciymaN2Iqnmrih7Dahvj4RXS8JMfP1pn0HmC6KMbZ6niuIwuv0j1VkIXT9VpTHp4quBxhpBLZbZmF+cV3/M3GVIlvecWbJY3b7vdRtNRgnmIqR6/TplIWBwGIsXweuhKg6BkSuTKnTxwnly9QLJjyILhGyyUKPHlgjnAS4lGdXq9Hq9lg76TO7PxxPnvrPcSCtkzSCttoxg3CcNAhI8ZHiN/yHEyRpVB1Lthe4a2vehZRLDmYbR8FkmAj8oNn7VEaUQnTXWMyvoTdrcvEsWB5ta2AXEqV+Ud5bnQ4OORb9GrX6h0ZgiTicX7+NzYop+OXX/ZmMqk0ti047VniZpbtO8ZYXrUwEgb9TmvQgRK68kwvMXpI9InlcyZiFqaYRBV4gsgZoashV142zUOH5+gIPojI9Xld2vUz1KonOH3sAWnTxJxfcZPHLVZyXHzBPnq9rjymUXyPs3MrXHHxTl7ynOsx9EEnpijtC6EMFZ0AU9rUSMRdrji2pM09Dy3IRPE/3Xo/bhDyxKt388wnXCTzmsJpEhLs+IpsBBHj2m964wc3poT98st+VbriQoek83lZbhdkmEBNUSml5K4WU2z6HUv2bKWzWXnYjdi2oqxy6vQs42ND9AODciaUB+4sL9ewvThDKYelVZv68ilsO8A0YPbUfcyfvlfWvqZG8jz3aVfLRK5gZYlErjhiRJSuU2ZMFkfXFucYnRyValSekyZOI9RMyUFxxbzgCNl8+Jt//CkccSZ0GNDqdBkfLvCyZ1/FtqkRlFgMT2wqcZi3yBCI81x+5f0bE7A3v/xNhFFcDmeOGwlMUyOGjWrm5bBKQ6TxvD7xeJqOI3SeQTYVlyxa3/XlyXzCWciIocx+KEegj5ST2JYt22uXFqsy7uk016SN6XdraP461x9IUMgm5SzHhGEQRDqaHpfnv9j1RTnwcuH4Q2QLaVzHZ/Oe/TLlJdpq5dHGqrBZnjyeZGWlwR999DPUOoOWJZGdEedPX3tggqc8/nKZABAN8GKKj9ACQeDxvF/8PxsTsN98/W/JEbRmQpzlXCBtuqw1emRSRfR0joRATI0xPKSzstIkXRRzh0VusctoOUnXhvkzp+QQFk+wlzxxjksg4zlJjbb7GEmDfntdsnzXludoNS1e+tRRdk5ncVsLqEYRHcFR9FlYXKW5cpbprZOUJjcRul2s+gpnvnuE7NgWhjftkBMGhIgLMlDP8el2e3z4b27lxFxVdnWKs12E3doxleNVzzogh5upZlbaWTEqSTz2wjdsUJX4P37h16VrrmqGnNW7dXNJUtpc0eelx2SaqucKVaTg9DrkhkakgyBUknBIxAjYRELn2KFDbN2xlUxhRC5gT/A4/DbjU2METl8eQ6XqKYw4zM7MM5L3GWrdzIFLLqM4PCUlavHMEYLIYddFFxNZLTnf3q4vSdslksrifBkjXSZXmSIWT2C7YkBLl/nFBn/0F7egxDQSpkmr2ZSbano8xxt+9hmSXhcXR0+K7lxR10PZuIC9/ZfeJu2N8M6E27tz+zC19Q6r9S6B47Flzx4ZKwkpy+bScqSrAEzEQDlx9phgwsTSmLFADhFrNAYqcnWlzfR0iVzOpNuLSOh9ace64qiwyKe+dBD72B8xZhQY2zTO5OZRJrdOYSSyWCvHZRemmU7LKXGCZ2IUxlGMPI2VNT7/9zdzzVN+mmSuxEpVqMN/pt0X3aPiuGRV2jZR9Lzm6gt5yuOulipyeXaeQ3d+iXJGoTQ2zjv+boNWnN/48t+QtmFoKMWpE6fZu3enpI6t12ps2zzCWidBPJEinTblAanyRHpFlTtWHDwg2oJS2SHS6SSdhmhxDYlUE8RhqPmSnFE8MZym3fVRvBpqTEM3c/REJqV+nPTJD8jOy21XXs3uAxfK+YiiWGmvnsHMleU4dtFsH0uPcvbYEWZOnZbx4NRW0Qgf8K4P3cKZ+SUpUUnTlCQb04hzwZ5pDuzfTTqVlAnhb992G0cOfpukLr67yheO2xvThv3yS3+NVCYlh6vYdkdOGmi0++zZXqZUyGIFsN7WKBdM1hoOk+N51usOyaSGHyXIpsQgZTEv32L29IzkAwoVuGmyQLMrKE4mqXQCXSy6LqonkCAxQwAAC7xJREFUq3J+ojgvTDSzdw//FcbSl2QmZfySC7j2MVdKbonw5ny3h5Efo9d1uPWfPsv0rp1MT2+VGQ3XV1hZXOXU7Dwj5RKf/v/au7YYuco6/ptzP2fu95nd7V66C9vd1kJpasFIVaxREAFJQJCbaIWEBxJN1MSoT0YfSUz0STGAij6RaExUvD2YqLRQsRS22+6yuzOzl7mcuZ85Zy5nzP+/+qKSzpK07MLM0z6c2TPz/eY73/f9/7/LH87i9aUMc/oPz01hMh3C1FgESiDF1ri/f/4ZFKubcKweC+Jfyjp7E7CvnfoqqrU2kinaVvfQFWPMh48HBYTCKjLZJkt4KJPManswO67jtUs15m+kEmG2ashm1iF02zDLNkSZ1Cs6ohSaI3shqSr79tKvnkilIbXBQvdWh465wNryItzc05DtHEKOgvjUGD5w8mZWwZAn44XXLyCzlMP+I8eRCpE+mzJaBFTNKjc6ieVFpB46u339+7/E+48fxr5YEJF+DtVyCSPzH4TjyPjjC89B6LvweiUcvG4/vvOT83sTsEduu5+tH248Pg+zITEoVNuj3VQqqiBX6EHuVzE6OYv1rQpatRJS+0hgEEW+5CAd17FycZHtX2WNVCsKZ7eU8nm2jB0di6Lj6ujYNZTLdXgVMog2MbN/FIVCGatrmwirW4iWfgWPZaJJVf1ACEeuvx4b2QIOHz3KahiP4ueGaqNSR6Vkwm9oMHQFIjUke22YeRNPvXAat9/1SWQX/glJcCD7R1HbfAPVjTVMeG3YfQFK0EA8fQhf+d5v9yZgj9/3JFfgD87tR7EmY3omhWKFFqoe4mEB1Wafbc2PHT2AhVUL4XAQbrtCFUEO406nU9gqOVwaIjlPx+3DkCwuIJOFeqNpIR4QoYodtoP9818u8WxtUemqvAUfUXqJpi3WMeG8iOpGBq7chwUNd97zMOLREDz9LhuUFYsWS4WIssbyXip00XpnW1jKlbFU7WH6wBEsL1+AbbU40YkIOpnzr0KX2pjw+eAGumg1dTz7N3Jqvfxr1ykwv/zoN8BxBW4bZBRH3r+h2CgXYWvFdaRHtrNaDAOotvzQDJ39FmmNUSQVdrPMlQ2WK2kC+qKPWy5ETj13fttL2Gt4cd18DJmVZSyvFhCOT/Ij1SL9dPYNUKwxbd3npoOI5l9EsbqIEzedRGp6Cp2uALPqMCMq6DfgVSVIHpdlUMT9p7MVmb/oiSTylQ5cLQIlMo7VSwtYOPtX9DwuXn/pHGdVXxMj6gP5N7r4TZa2vpd/7TrAHjh5Fw4cvA7eSBIrKxlooo1arcfry8i+/cypv+HgOJZzRZRKFjceUwk/0wXI7JI49KrPh26XAhAogpjkSjLSyRBkt4KNzRKsFhBLplCrt6FoCtC1UTHLcO0tKL4EVG+IU/xqhQ34DA9uOhTG8TnSnlnIra7B7UsIh3zQRA8XoWktItccEh+SHIpOVvHRMbQcsIe/Fp9G/dzfUWmcw2JRw8XTZ7FVt1FqAWNBESGviN8t7tFd4hP3nkKxkMfIyAymZmewUahhY3URoaCKQr6NyQOH2ImU7IdazTq76oQjPi4LUUGYRN/hRJoFfCK6aPUkUN2dBHxWrQBJ8WEs5cdGocFspZmJKHKrl2BSNSWSQDiaRt3Mo5zPQFIVqJQUJ0qYHzcwG6tCFjqIBHzMJZSEDjwk4aQKPIWcdtqcuBtLRyFSNUPwwKx1sLi0ATnzJ0hhHYtVP6pbRaysFFEuN5AYieH6G4/h2z/49eWnF6uZ+KQ52Ou/IxUHe9fOrvrsx+7lEg/5IQZ8Imw3wDEeRKKulHJomlXE0lMIxaLo2Sa68PKmJBg02Pswlp7kY4FZqkN0G3Bcnb1+m7U82p0ee9cTyI5Vg1XZYnG6HoixpazHo7F/cTCgcIc7npxgDr+mB7CeL2A0ImN2Koi5URHTMYEfg3RGI0/irkNOPxYkr5c98TvNLXbUoQZms7AIp3oRZm8efX0N6zkZstSD01UwPvM+jKXSuO2Rbw40ULsPsI/eDVHzYX52BKtZky38dBXQaY2xO0wZKOQzUNUgNN3gagJt26no2nMoNtgHx+kjPRJD3dr2avQbfY7oWLi4xdQz2gBQBY8SBCl9r0BCCq8f+ex5NjtTJBmRiI5S3mRhOR0rmq0WApE0GhS8o4gIiQU8dHIESR/pqZu8jtJnSExfA0n1cgJTu5phPooqdVAuVWF3Dcjdc0y763tUwDsNSfQx/+PEg9/dm4Ddf8tdULQQpmdoDXBQKZtIxiJIpIPIZE0UCh3sn53C0oU3uPUSiSZYXWKWKbGvhEBohNetZqPGlRDaCfa7TRb4UT2RKh++QBiyEmCHUnqfJHoQDvuxuZ7hKr8sk+0tBa0SBVznMDrLoQ6BnxuiAYPeZ6NeXMSX7p5AzOjBpjaM5EF6fJS9slzJD9ux+NHJMY9UanPb6HUcSKrM1hNdBNk1jgrUH3poj8qN7rn5U1wfJBlpKLoPobAP41NjWLyY4186/TrTYZIDGVBVEZv5Eiv/i/kqV/hbjs20NCIleX0GbKsNAW3+u0kxjX2HadzUoIxG/SgVq3zOMksFxGIkdCBBn4dNzEhJSSUwSps1/GFsbOaQSiZ4B5ovlrka07cW8K37ruVwgsTkJLwyVe076Ig+9guRFRGdZolrnLTmyarGzgEk+quxyoXaKy4+ceqpvTnDPn3jx7kFT+4zFP1EQgeNGFSCzC4ARA8bSwawuLSKWCwCi/M122iaBSTSKZTNEno9gZlXHpGC3iq4dnaKFf3VigsIFExqQ5Woqq+ye4DVpNQJHYKkQxAooZb0ZLTT3E5Np1lFM5V87SWhD80b4iDxdttCfn0BXziZxtG5KJJj42wjSHGPBJDsizDvg3aQfbvEBWs6qpALOTkXOG2X+3e0Ybr9iT3aXrnz2AmIksatFFoHNC0Iwx+F4afsFeJsKFDFGlodnWM4+uTp4bTRoj5Vo8Szqd+nDrTMaYDRiIFaXYSk0npH23HiLG6y8yhVLFq2B6IkcD+L2ieyFqAnG/sxGgaFxPUwNrEPskje99t+xrpBLgM+OJ0qssuv4iNzEh648ziC4Sj32Ojz0PvocUetE1GlXawDoVfmUhbP4naHhYq0AyVPq1sf26MNzM98+A60GmVomoZen9LyRPZbpLwUOuNQ+tD4viTPrK1CDbo/Cl8gBA8xdBUJPdfCmxdeBboebmKSwyiF8hCziniMlAfdc2lAu1AkD47cMI3XzmchiGRyCdh2C8mYjnqTyDKU+yxybidtbKi7XNoq4tDha3HpzQIMFdjMnsFtJ67B/GQEcZ+AaCQMSaA1sMG7RFEJsAEZKWt6rU3alvMPkdwQ3K7L2jCavXc8+fTefCTecewWMlLnAFLOZRZpTSAams4DHwoF4fUCxXIP4UiKB7leLUHWdIj9NjcxKUWiaTfYC9jTqaPtUF+KvD7IbUDk6I4gh5QqkAQJoYiOlTernNMcjcioNch2wsszhM5WHtQQCYVhmnWOKI4mRrnEJMJGPFpnNldAkxEPyBhNBBDRwSyuvqSilV9Bu1mBS+uZEYCgGnAb60TnYto50QOoFHbr43v0kTjQz+xdctG7wi/xXYLFQF9jCNhAw7R7LhoCtnuwGOiTDAEbaJh2z0U7BYzOdruulrh7hvPKf5KdAEZgPf6P1hCwKw/LW99hUMAIrMfOtvDD1fbOAHsnv9x79d4E1hfPtvCj1TYPwY4eie/VQXunvjcd5Amsp/8N1hCwdwqJAe5LYJ16pYUfr23PrP+8hjNsgMG72pcQWJ9/xcIza9u6tSFgVxuBHdyPwHr0ZQvPZv4XrOEjcQcDeTUuvRxYQ8CuBgoD3oPA+tzLFp57i5k1XMMGHMircRnpsR85Y+Gn2f//GByuYVcDhQHvQWA9fMbCzwYAa/hIHHBQr9RlBNZDZyw8PyBYQ8CuFBID/N+3A9YQsAEG9kpcQmA9eNrCz3OXX7OG57ArgcAO/ieB9cBpC794G2DRbf4FQRCcedJdoU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41368" t="23090" r="32336" b="36209"/>
          <a:stretch/>
        </p:blipFill>
        <p:spPr bwMode="auto">
          <a:xfrm>
            <a:off x="2771800" y="836712"/>
            <a:ext cx="3156494" cy="28728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47607" t="31357" r="22395" b="28734"/>
          <a:stretch/>
        </p:blipFill>
        <p:spPr bwMode="auto">
          <a:xfrm>
            <a:off x="1259632" y="3846028"/>
            <a:ext cx="3808848" cy="29329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36879" t="22235" r="29930" b="31300"/>
          <a:stretch/>
        </p:blipFill>
        <p:spPr bwMode="auto">
          <a:xfrm>
            <a:off x="5568254" y="3933056"/>
            <a:ext cx="3395317" cy="27589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53471" t="35348" r="26766" b="21323"/>
          <a:stretch/>
        </p:blipFill>
        <p:spPr bwMode="auto">
          <a:xfrm>
            <a:off x="6492281" y="836712"/>
            <a:ext cx="2448273" cy="30093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9572046"/>
      </p:ext>
    </p:extLst>
  </p:cSld>
  <p:clrMapOvr>
    <a:masterClrMapping/>
  </p:clrMapOvr>
  <p:transition spd="slow">
    <p:blinds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6" t="3931" r="10093" b="13250"/>
          <a:stretch/>
        </p:blipFill>
        <p:spPr>
          <a:xfrm>
            <a:off x="2994979" y="620688"/>
            <a:ext cx="3528392" cy="52750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145" y="823446"/>
            <a:ext cx="2688963" cy="331236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4427538" y="403120"/>
            <a:ext cx="2869451" cy="63789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3 соглашения </a:t>
            </a:r>
          </a:p>
          <a:p>
            <a:pPr algn="ctr"/>
            <a:r>
              <a:rPr lang="ru-RU" b="1" i="1" dirty="0">
                <a:solidFill>
                  <a:srgbClr val="0000FF"/>
                </a:solidFill>
              </a:rPr>
              <a:t>на 53 рабочих места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9"/>
          <a:stretch/>
        </p:blipFill>
        <p:spPr>
          <a:xfrm>
            <a:off x="7224766" y="81306"/>
            <a:ext cx="1782342" cy="721941"/>
          </a:xfrm>
          <a:prstGeom prst="rect">
            <a:avLst/>
          </a:prstGeom>
          <a:solidFill>
            <a:schemeClr val="bg1"/>
          </a:solidFill>
          <a:ln w="38100">
            <a:solidFill>
              <a:srgbClr val="0000FF"/>
            </a:solidFill>
          </a:ln>
        </p:spPr>
      </p:pic>
      <p:pic>
        <p:nvPicPr>
          <p:cNvPr id="3" name="Picture 5" descr="http://fond-kedr.ucoz.ru/pictures/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3258" y="273400"/>
            <a:ext cx="1112517" cy="1100091"/>
          </a:xfrm>
          <a:prstGeom prst="rect">
            <a:avLst/>
          </a:prstGeom>
          <a:solidFill>
            <a:schemeClr val="bg1"/>
          </a:solidFill>
          <a:ln w="38100">
            <a:solidFill>
              <a:srgbClr val="341BC9"/>
            </a:solidFill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/>
          <a:stretch/>
        </p:blipFill>
        <p:spPr>
          <a:xfrm>
            <a:off x="107504" y="3573016"/>
            <a:ext cx="3168352" cy="315024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10283" y="3690312"/>
            <a:ext cx="4028966" cy="318142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5829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365736"/>
              </p:ext>
            </p:extLst>
          </p:nvPr>
        </p:nvGraphicFramePr>
        <p:xfrm>
          <a:off x="611560" y="1196752"/>
          <a:ext cx="8352928" cy="482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9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3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49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01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Год 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Объем </a:t>
                      </a:r>
                      <a:r>
                        <a:rPr lang="ru-RU" sz="1600" b="1" dirty="0" err="1">
                          <a:solidFill>
                            <a:srgbClr val="0000FF"/>
                          </a:solidFill>
                        </a:rPr>
                        <a:t>финанси-рования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 (млн руб.)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Кол-во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площадок /из них </a:t>
                      </a:r>
                      <a:br>
                        <a:rPr lang="ru-RU" sz="1600" b="1" dirty="0">
                          <a:solidFill>
                            <a:srgbClr val="0000FF"/>
                          </a:solidFill>
                        </a:rPr>
                      </a:br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на дому 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Кол-во участников (чел.)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67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Всего/</a:t>
                      </a:r>
                      <a:br>
                        <a:rPr lang="ru-RU" sz="1600" b="1" dirty="0">
                          <a:solidFill>
                            <a:srgbClr val="0000FF"/>
                          </a:solidFill>
                        </a:rPr>
                      </a:br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из них на дому  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FF"/>
                          </a:solidFill>
                        </a:rPr>
                        <a:t>I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группы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00FF"/>
                          </a:solidFill>
                        </a:rPr>
                        <a:t>II</a:t>
                      </a:r>
                      <a:endParaRPr lang="ru-RU" sz="1600" b="1" dirty="0">
                        <a:solidFill>
                          <a:srgbClr val="0000FF"/>
                        </a:solidFill>
                      </a:endParaRP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00FF"/>
                          </a:solidFill>
                        </a:rPr>
                        <a:t> группы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042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FF"/>
                          </a:solidFill>
                        </a:rPr>
                        <a:t>2018</a:t>
                      </a:r>
                    </a:p>
                    <a:p>
                      <a:endParaRPr lang="ru-RU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 25,1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1" dirty="0">
                          <a:solidFill>
                            <a:srgbClr val="0000FF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243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241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042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FF"/>
                          </a:solidFill>
                        </a:rPr>
                        <a:t>2019</a:t>
                      </a:r>
                    </a:p>
                    <a:p>
                      <a:endParaRPr lang="ru-RU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25,0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217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206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4042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00FF"/>
                          </a:solidFill>
                        </a:rPr>
                        <a:t>2020</a:t>
                      </a:r>
                    </a:p>
                    <a:p>
                      <a:endParaRPr lang="ru-RU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42,7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27/ 5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368/105</a:t>
                      </a:r>
                      <a:r>
                        <a:rPr lang="ru-RU" sz="2000" i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endParaRPr lang="ru-RU" sz="2000" i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>
                          <a:solidFill>
                            <a:srgbClr val="0000FF"/>
                          </a:solidFill>
                        </a:rPr>
                        <a:t>344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610"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rgbClr val="0000FF"/>
                          </a:solidFill>
                        </a:rPr>
                        <a:t>2021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1" dirty="0">
                          <a:solidFill>
                            <a:srgbClr val="0000FF"/>
                          </a:solidFill>
                        </a:rPr>
                        <a:t>31,2</a:t>
                      </a:r>
                    </a:p>
                    <a:p>
                      <a:pPr algn="ctr"/>
                      <a:endParaRPr lang="ru-RU" sz="2000" b="0" i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1" dirty="0">
                          <a:solidFill>
                            <a:srgbClr val="0000FF"/>
                          </a:solidFill>
                        </a:rPr>
                        <a:t>27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>
                          <a:solidFill>
                            <a:srgbClr val="0000FF"/>
                          </a:solidFill>
                        </a:rPr>
                        <a:t>305/35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1" dirty="0">
                          <a:solidFill>
                            <a:srgbClr val="0000FF"/>
                          </a:solidFill>
                        </a:rPr>
                        <a:t>23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1" dirty="0">
                          <a:solidFill>
                            <a:srgbClr val="0000FF"/>
                          </a:solidFill>
                        </a:rPr>
                        <a:t>287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9963"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ИТОГО: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    </a:t>
                      </a: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124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     27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00FF"/>
                        </a:solidFill>
                      </a:endParaRP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1 138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0000FF"/>
                          </a:solidFill>
                        </a:rPr>
                        <a:t>60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ru-RU" sz="2400" b="1">
                          <a:solidFill>
                            <a:srgbClr val="0000FF"/>
                          </a:solidFill>
                        </a:rPr>
                        <a:t>   1078</a:t>
                      </a:r>
                      <a:endParaRPr lang="ru-RU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43608" y="0"/>
            <a:ext cx="784887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ДИНАМИКА РЕАЛИЗАЦИИ ПИЛОТНОГО ПРОЕКТА 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«СОЦИАЛЬНАЯ ЗАНЯТОСТЬ ИНВАЛИДОВ 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ТРУДОСПОСОБНОГО ВОЗРАСТА»</a:t>
            </a: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653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8506"/>
            <a:ext cx="7772400" cy="454190"/>
          </a:xfrm>
        </p:spPr>
        <p:txBody>
          <a:bodyPr/>
          <a:lstStyle/>
          <a:p>
            <a:r>
              <a:rPr lang="ru-RU" sz="2400" b="1" dirty="0">
                <a:solidFill>
                  <a:srgbClr val="0000FF"/>
                </a:solidFill>
              </a:rPr>
              <a:t>Планы: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436" y="620688"/>
            <a:ext cx="8354044" cy="5115272"/>
          </a:xfrm>
        </p:spPr>
        <p:txBody>
          <a:bodyPr/>
          <a:lstStyle/>
          <a:p>
            <a:r>
              <a:rPr lang="ru-RU" i="1" dirty="0">
                <a:solidFill>
                  <a:srgbClr val="0000FF"/>
                </a:solidFill>
              </a:rPr>
              <a:t>перевод пилотного проекта в статус государственной услуги;</a:t>
            </a:r>
          </a:p>
          <a:p>
            <a:r>
              <a:rPr lang="ru-RU" i="1" dirty="0">
                <a:solidFill>
                  <a:srgbClr val="0000FF"/>
                </a:solidFill>
              </a:rPr>
              <a:t>формирование реестров: потенциальных участников социальной занятости, потенциальных партнеров…;   </a:t>
            </a:r>
          </a:p>
          <a:p>
            <a:r>
              <a:rPr lang="ru-RU" i="1" dirty="0">
                <a:solidFill>
                  <a:srgbClr val="0000FF"/>
                </a:solidFill>
              </a:rPr>
              <a:t>открытие площадок по новым направлениям </a:t>
            </a:r>
            <a:br>
              <a:rPr lang="ru-RU" i="1" dirty="0">
                <a:solidFill>
                  <a:srgbClr val="0000FF"/>
                </a:solidFill>
              </a:rPr>
            </a:br>
            <a:r>
              <a:rPr lang="ru-RU" i="1" dirty="0">
                <a:solidFill>
                  <a:srgbClr val="0000FF"/>
                </a:solidFill>
              </a:rPr>
              <a:t>с возможностью обучения на рабочем месте; </a:t>
            </a:r>
          </a:p>
          <a:p>
            <a:r>
              <a:rPr lang="ru-RU" i="1" dirty="0">
                <a:solidFill>
                  <a:srgbClr val="0000FF"/>
                </a:solidFill>
              </a:rPr>
              <a:t>развитие сети надомных рабочих мест для граждан с тяжелыми или сочетанными патологиями; </a:t>
            </a:r>
          </a:p>
          <a:p>
            <a:r>
              <a:rPr lang="ru-RU" i="1" dirty="0">
                <a:solidFill>
                  <a:srgbClr val="0000FF"/>
                </a:solidFill>
              </a:rPr>
              <a:t>повышения уровня вывода участников социальной занятости на открытый рынок труда…</a:t>
            </a:r>
          </a:p>
        </p:txBody>
      </p:sp>
    </p:spTree>
    <p:extLst>
      <p:ext uri="{BB962C8B-B14F-4D97-AF65-F5344CB8AC3E}">
        <p14:creationId xmlns:p14="http://schemas.microsoft.com/office/powerpoint/2010/main" val="4072227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67815"/>
            <a:ext cx="8568952" cy="828411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Формирование модели</a:t>
            </a:r>
            <a:br>
              <a:rPr lang="ru-RU" sz="3200" b="1" dirty="0">
                <a:solidFill>
                  <a:srgbClr val="0000FF"/>
                </a:solidFill>
              </a:rPr>
            </a:br>
            <a:r>
              <a:rPr lang="ru-RU" sz="3200" b="1" dirty="0">
                <a:solidFill>
                  <a:srgbClr val="0000FF"/>
                </a:solidFill>
              </a:rPr>
              <a:t>защищенных мастерских </a:t>
            </a:r>
            <a:br>
              <a:rPr lang="ru-RU" sz="3600" b="1" dirty="0">
                <a:solidFill>
                  <a:srgbClr val="0000FF"/>
                </a:solidFill>
              </a:rPr>
            </a:br>
            <a:r>
              <a:rPr lang="ru-RU" sz="2000" b="1" i="1" dirty="0">
                <a:solidFill>
                  <a:srgbClr val="0000FF"/>
                </a:solidFill>
              </a:rPr>
              <a:t>(на основе государственно-частного партнерства)  </a:t>
            </a:r>
            <a:br>
              <a:rPr lang="ru-RU" sz="2000" i="1" dirty="0"/>
            </a:br>
            <a:endParaRPr lang="ru-RU" sz="20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40" y="3068960"/>
            <a:ext cx="4599326" cy="3727874"/>
          </a:xfrm>
        </p:spPr>
      </p:pic>
      <p:sp>
        <p:nvSpPr>
          <p:cNvPr id="5" name="Овал 4"/>
          <p:cNvSpPr/>
          <p:nvPr/>
        </p:nvSpPr>
        <p:spPr>
          <a:xfrm>
            <a:off x="6020179" y="2708920"/>
            <a:ext cx="3004542" cy="280831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Бизнес- сообщество </a:t>
            </a:r>
          </a:p>
          <a:p>
            <a:pPr algn="ctr"/>
            <a:r>
              <a:rPr lang="ru-RU" i="1" dirty="0">
                <a:solidFill>
                  <a:srgbClr val="0000FF"/>
                </a:solidFill>
              </a:rPr>
              <a:t>(размещение заказов, обеспечение расходными материалами, логистика…)</a:t>
            </a:r>
            <a:r>
              <a:rPr lang="ru-RU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7" name="Овал 6"/>
          <p:cNvSpPr/>
          <p:nvPr/>
        </p:nvSpPr>
        <p:spPr>
          <a:xfrm>
            <a:off x="119279" y="3517029"/>
            <a:ext cx="2880320" cy="27373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НКО</a:t>
            </a:r>
          </a:p>
          <a:p>
            <a:pPr algn="ctr"/>
            <a:r>
              <a:rPr lang="ru-RU" dirty="0">
                <a:solidFill>
                  <a:srgbClr val="0000FF"/>
                </a:solidFill>
              </a:rPr>
              <a:t>(развитие новых направлений соц. занятости, сопровождение проф. маршрута…)  </a:t>
            </a:r>
          </a:p>
        </p:txBody>
      </p:sp>
      <p:sp>
        <p:nvSpPr>
          <p:cNvPr id="13" name="Овал 12"/>
          <p:cNvSpPr/>
          <p:nvPr/>
        </p:nvSpPr>
        <p:spPr>
          <a:xfrm>
            <a:off x="2839603" y="1273590"/>
            <a:ext cx="3600400" cy="192767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Бюджет СПб </a:t>
            </a:r>
          </a:p>
          <a:p>
            <a:pPr algn="ctr"/>
            <a:r>
              <a:rPr lang="ru-RU" dirty="0">
                <a:solidFill>
                  <a:srgbClr val="0000FF"/>
                </a:solidFill>
              </a:rPr>
              <a:t>(аренда  помещений, коммунальные услуги, оплата специалистов, </a:t>
            </a:r>
            <a:r>
              <a:rPr lang="ru-RU" dirty="0" err="1">
                <a:solidFill>
                  <a:srgbClr val="0000FF"/>
                </a:solidFill>
              </a:rPr>
              <a:t>профпробы</a:t>
            </a:r>
            <a:r>
              <a:rPr lang="ru-RU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853221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8840"/>
            <a:ext cx="7704856" cy="42011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1484784"/>
            <a:ext cx="7856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341BC9"/>
                </a:solidFill>
                <a:latin typeface="Cambria" panose="02040503050406030204" pitchFamily="18" charset="0"/>
              </a:rPr>
              <a:t>ВМЕСТЕ МЫ МОЖЕМ ВСЕ! </a:t>
            </a:r>
          </a:p>
        </p:txBody>
      </p:sp>
    </p:spTree>
    <p:extLst>
      <p:ext uri="{BB962C8B-B14F-4D97-AF65-F5344CB8AC3E}">
        <p14:creationId xmlns:p14="http://schemas.microsoft.com/office/powerpoint/2010/main" val="253183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6" t="686" r="7106" b="64811"/>
          <a:stretch/>
        </p:blipFill>
        <p:spPr>
          <a:xfrm>
            <a:off x="3203848" y="2204864"/>
            <a:ext cx="2952328" cy="3263097"/>
          </a:xfrm>
          <a:prstGeom prst="round2Diag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1" t="8280" r="-642" b="-8280"/>
          <a:stretch/>
        </p:blipFill>
        <p:spPr>
          <a:xfrm>
            <a:off x="6163894" y="2852936"/>
            <a:ext cx="2836281" cy="4217234"/>
          </a:xfrm>
          <a:prstGeom prst="rect">
            <a:avLst/>
          </a:prstGeom>
          <a:effectLst/>
        </p:spPr>
      </p:pic>
      <p:sp>
        <p:nvSpPr>
          <p:cNvPr id="2" name="Прямоугольник 1"/>
          <p:cNvSpPr/>
          <p:nvPr/>
        </p:nvSpPr>
        <p:spPr>
          <a:xfrm>
            <a:off x="395536" y="14196"/>
            <a:ext cx="8568952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 ЗАНЯТОСТЬ ИНВАЛИДОВ ТРУДОСПОСОБНОГО ВОЗРАСТА </a:t>
            </a:r>
            <a:r>
              <a:rPr lang="ru-RU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ВРЕМЕНННАЯ ЗАНЯТОСТЬ ИНВАЛИДОВ, СПОСОБНЫХ  К ВЫПОЛНЕНИЮ НЕСЛОЖНЫХ (ПРОСТЫХ) ВИДОВ ТРУДОВОЙ ДЕЯТЕЛЬНОСТИ С УЧЕТОМ НАРУШЕННЫХ ФУНКЦИЙ ОРГАНИЗМА И ОГРАНИЧЕНИЙ ЖИЗНЕДЕЯТЕЛЬНОСТИ </a:t>
            </a:r>
          </a:p>
          <a:p>
            <a:pPr algn="ctr"/>
            <a:r>
              <a:rPr lang="ru-RU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ЗНАЧИТЕЛЬНОЙ ПОМОЩЬЮ ДРУГИХ ЛИЦ </a:t>
            </a:r>
            <a:r>
              <a:rPr lang="ru-RU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09203"/>
            <a:ext cx="2981467" cy="38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05089"/>
      </p:ext>
    </p:extLst>
  </p:cSld>
  <p:clrMapOvr>
    <a:masterClrMapping/>
  </p:clrMapOvr>
  <p:transition spd="slow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6409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НЕСЛОЖНЫЕ (ПРОСТЫЕ)  ВИДЫ ТРУДОВОЙ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ДЕЯТЕЛЬНОСТИ -  </a:t>
            </a:r>
            <a:r>
              <a:rPr lang="ru-RU" sz="2000" b="1" dirty="0">
                <a:solidFill>
                  <a:srgbClr val="0000FF"/>
                </a:solidFill>
              </a:rPr>
              <a:t>ВИДЫ ТРУДА, НЕ ТРЕБУЮЩИЕ СПЕЦИАЛЬНОЙ ПОДГОТОВКИ, НАВЫКОВ, ЗНАНИЙ И УМЕНИЙ,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А ТАКЖЕ ОБРАЩЕНИЯ  С  СОВРЕМЕННЫМИ  ПРИБОРАМИ (ПООРЕРАЦИОННОЕ ВЫПОЛНЕНИЕ РАБОТЫ)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12041"/>
            <a:ext cx="2630109" cy="246065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7504" y="1897894"/>
            <a:ext cx="198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СБОРКА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642709"/>
            <a:ext cx="2236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ШЛИФОВКА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9191" y="2605179"/>
            <a:ext cx="58670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00FF"/>
                </a:solidFill>
              </a:rPr>
              <a:t>ПОДСОБНЫЕ РАБОТЫ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273377"/>
            <a:ext cx="23595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УПАКОВКА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20272" y="1932744"/>
            <a:ext cx="207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00FF"/>
                </a:solidFill>
              </a:rPr>
              <a:t>СКЛЕИВАНИЕ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76257" y="2267226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00FF"/>
                </a:solidFill>
              </a:rPr>
              <a:t>КОМПЛЕКТОВКА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1932744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00FF"/>
                </a:solidFill>
              </a:rPr>
              <a:t>ИЗГОТОВЛЕНИЕ СУВЕНИРНОЙ ПРОДУКЦИИ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21544" y="2943132"/>
            <a:ext cx="3960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РАБОТЫ ПО ОЗЕЛЕНЕНИЮ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3352674"/>
            <a:ext cx="4504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РАБОТЫ ПО БЛАГОУСТРОЙСТВУ…</a:t>
            </a:r>
            <a:endParaRPr lang="ru-RU" dirty="0"/>
          </a:p>
        </p:txBody>
      </p:sp>
      <p:pic>
        <p:nvPicPr>
          <p:cNvPr id="1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" r="4569"/>
          <a:stretch/>
        </p:blipFill>
        <p:spPr>
          <a:xfrm>
            <a:off x="631721" y="3861048"/>
            <a:ext cx="3276364" cy="2795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99"/>
          <a:stretch/>
        </p:blipFill>
        <p:spPr>
          <a:xfrm>
            <a:off x="4141782" y="4242366"/>
            <a:ext cx="2520280" cy="2287148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07043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7417" y="911774"/>
            <a:ext cx="6109911" cy="1815882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КТЗН СПб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СПБ ГАУ ЦЕНТР ЗАНЯТОСТИ НАСЕЛЕНИЯ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</a:rPr>
              <a:t>Агентства занятости населения районов  </a:t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Санкт-Петербурга</a:t>
            </a:r>
          </a:p>
          <a:p>
            <a:endParaRPr lang="ru-RU" b="1" dirty="0">
              <a:solidFill>
                <a:srgbClr val="0000FF"/>
              </a:solidFill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85518" y="-35068"/>
            <a:ext cx="9181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СХЕМА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ОРГАНИЗАЦИИ СОЦИАЛЬНОЙ ЗАНЯТОСТИ 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718915" y="5583854"/>
            <a:ext cx="1338990" cy="11726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20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7 мес.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242398"/>
            <a:ext cx="843582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РАБОТОДАТЕЛЬ – КООРДИНАТОР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</a:rPr>
              <a:t>Административная группа: к</a:t>
            </a:r>
            <a:r>
              <a:rPr lang="ru-RU" b="1" i="1" dirty="0">
                <a:solidFill>
                  <a:srgbClr val="0000FF"/>
                </a:solidFill>
              </a:rPr>
              <a:t>оординатор, бухгалтер, специалист </a:t>
            </a:r>
            <a:br>
              <a:rPr lang="ru-RU" b="1" i="1" dirty="0">
                <a:solidFill>
                  <a:srgbClr val="0000FF"/>
                </a:solidFill>
              </a:rPr>
            </a:br>
            <a:r>
              <a:rPr lang="ru-RU" b="1" i="1" dirty="0">
                <a:solidFill>
                  <a:srgbClr val="0000FF"/>
                </a:solidFill>
              </a:rPr>
              <a:t>по кадрам, по технике безопасности, администратор,</a:t>
            </a:r>
          </a:p>
          <a:p>
            <a:pPr algn="ctr"/>
            <a:r>
              <a:rPr lang="ru-RU" b="1" i="1" dirty="0">
                <a:solidFill>
                  <a:srgbClr val="0000FF"/>
                </a:solidFill>
              </a:rPr>
              <a:t>методист, психолог, юрист  </a:t>
            </a:r>
            <a:endParaRPr lang="ru-RU" b="1" i="1" dirty="0"/>
          </a:p>
        </p:txBody>
      </p:sp>
      <p:sp>
        <p:nvSpPr>
          <p:cNvPr id="10" name="Овал 9"/>
          <p:cNvSpPr/>
          <p:nvPr/>
        </p:nvSpPr>
        <p:spPr>
          <a:xfrm>
            <a:off x="1454017" y="4458428"/>
            <a:ext cx="1307780" cy="122690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20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3  мес.</a:t>
            </a:r>
          </a:p>
        </p:txBody>
      </p:sp>
      <p:sp>
        <p:nvSpPr>
          <p:cNvPr id="11" name="Овал 10"/>
          <p:cNvSpPr/>
          <p:nvPr/>
        </p:nvSpPr>
        <p:spPr>
          <a:xfrm>
            <a:off x="2882333" y="4395170"/>
            <a:ext cx="1346901" cy="126955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10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6 мес.</a:t>
            </a:r>
          </a:p>
        </p:txBody>
      </p:sp>
      <p:sp>
        <p:nvSpPr>
          <p:cNvPr id="12" name="Овал 11"/>
          <p:cNvSpPr/>
          <p:nvPr/>
        </p:nvSpPr>
        <p:spPr>
          <a:xfrm>
            <a:off x="5016794" y="5492767"/>
            <a:ext cx="1289677" cy="1259111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30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7 мес.</a:t>
            </a:r>
          </a:p>
        </p:txBody>
      </p:sp>
      <p:sp>
        <p:nvSpPr>
          <p:cNvPr id="13" name="Овал 12"/>
          <p:cNvSpPr/>
          <p:nvPr/>
        </p:nvSpPr>
        <p:spPr>
          <a:xfrm>
            <a:off x="6433847" y="5539350"/>
            <a:ext cx="1207325" cy="1212529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10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6 мес.</a:t>
            </a:r>
          </a:p>
        </p:txBody>
      </p:sp>
      <p:sp>
        <p:nvSpPr>
          <p:cNvPr id="14" name="Овал 13"/>
          <p:cNvSpPr/>
          <p:nvPr/>
        </p:nvSpPr>
        <p:spPr>
          <a:xfrm>
            <a:off x="98077" y="4326529"/>
            <a:ext cx="1288218" cy="125575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10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5 мес.</a:t>
            </a:r>
          </a:p>
        </p:txBody>
      </p:sp>
      <p:sp>
        <p:nvSpPr>
          <p:cNvPr id="16" name="Овал 15"/>
          <p:cNvSpPr/>
          <p:nvPr/>
        </p:nvSpPr>
        <p:spPr>
          <a:xfrm>
            <a:off x="5756320" y="4458428"/>
            <a:ext cx="1236744" cy="1162000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10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7- мес</a:t>
            </a:r>
            <a:r>
              <a:rPr lang="ru-RU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7" name="Овал 16"/>
          <p:cNvSpPr/>
          <p:nvPr/>
        </p:nvSpPr>
        <p:spPr>
          <a:xfrm>
            <a:off x="7290463" y="4438200"/>
            <a:ext cx="1191011" cy="1122493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10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6- мес.</a:t>
            </a:r>
          </a:p>
        </p:txBody>
      </p:sp>
      <p:sp>
        <p:nvSpPr>
          <p:cNvPr id="18" name="Овал 17"/>
          <p:cNvSpPr/>
          <p:nvPr/>
        </p:nvSpPr>
        <p:spPr>
          <a:xfrm>
            <a:off x="7673842" y="5539350"/>
            <a:ext cx="1290646" cy="1158925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20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7 мес.</a:t>
            </a: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481855" y="3409737"/>
            <a:ext cx="2241999" cy="895321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администратор</a:t>
            </a:r>
          </a:p>
        </p:txBody>
      </p:sp>
      <p:sp>
        <p:nvSpPr>
          <p:cNvPr id="21" name="Овал 20"/>
          <p:cNvSpPr/>
          <p:nvPr/>
        </p:nvSpPr>
        <p:spPr>
          <a:xfrm>
            <a:off x="2174949" y="5587504"/>
            <a:ext cx="1321951" cy="121252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</a:rPr>
              <a:t>10 </a:t>
            </a:r>
            <a:r>
              <a:rPr lang="ru-RU" sz="1400" dirty="0" err="1">
                <a:solidFill>
                  <a:srgbClr val="0000FF"/>
                </a:solidFill>
              </a:rPr>
              <a:t>р.м</a:t>
            </a:r>
            <a:r>
              <a:rPr lang="ru-RU" sz="14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</a:rPr>
              <a:t>7 мес.</a:t>
            </a:r>
          </a:p>
        </p:txBody>
      </p:sp>
      <p:sp>
        <p:nvSpPr>
          <p:cNvPr id="22" name="Горизонтальный свиток 21"/>
          <p:cNvSpPr/>
          <p:nvPr/>
        </p:nvSpPr>
        <p:spPr>
          <a:xfrm>
            <a:off x="6433847" y="3422253"/>
            <a:ext cx="2310735" cy="897620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администратор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6273710" y="4126165"/>
            <a:ext cx="1047583" cy="1853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321293" y="4126165"/>
            <a:ext cx="1070305" cy="16782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7114155" y="4174165"/>
            <a:ext cx="198102" cy="15687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963968" y="4106323"/>
            <a:ext cx="1233646" cy="5558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460126" y="4320148"/>
            <a:ext cx="869415" cy="19387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383020" y="4189418"/>
            <a:ext cx="25630" cy="16457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1054142" y="4189418"/>
            <a:ext cx="210142" cy="10171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445357" y="4223060"/>
            <a:ext cx="1144268" cy="6562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6433848" y="4126165"/>
            <a:ext cx="887445" cy="5360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314212" y="4150241"/>
            <a:ext cx="671575" cy="6011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5" descr="http://www.gaoordi.ru/about/pics/logo.jpg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15" y="1401840"/>
            <a:ext cx="1054844" cy="993764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461" y="1334429"/>
            <a:ext cx="1104169" cy="116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43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9" r="33285"/>
          <a:stretch/>
        </p:blipFill>
        <p:spPr>
          <a:xfrm>
            <a:off x="1875350" y="188640"/>
            <a:ext cx="2872998" cy="33123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8" r="6642" b="6598"/>
          <a:stretch/>
        </p:blipFill>
        <p:spPr>
          <a:xfrm>
            <a:off x="5229784" y="2128340"/>
            <a:ext cx="3780220" cy="4060132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6"/>
          <a:stretch/>
        </p:blipFill>
        <p:spPr>
          <a:xfrm>
            <a:off x="180500" y="2929497"/>
            <a:ext cx="2443069" cy="313095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93"/>
          <a:stretch/>
        </p:blipFill>
        <p:spPr>
          <a:xfrm>
            <a:off x="2792524" y="3789041"/>
            <a:ext cx="2250680" cy="227141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95889" y="6161757"/>
            <a:ext cx="1719354" cy="64117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Субсидии </a:t>
            </a:r>
          </a:p>
          <a:p>
            <a:pPr algn="ctr"/>
            <a:r>
              <a:rPr lang="ru-RU" b="1" i="1" dirty="0">
                <a:solidFill>
                  <a:srgbClr val="0000FF"/>
                </a:solidFill>
              </a:rPr>
              <a:t>  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9030" y="6188472"/>
            <a:ext cx="1001333" cy="60358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Квота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93204" y="6158298"/>
            <a:ext cx="1863875" cy="64809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Пилотные проекты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87537" y="6151833"/>
            <a:ext cx="1726881" cy="64022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стажировка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48614" y="6139564"/>
            <a:ext cx="1137583" cy="63001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00FF"/>
                </a:solidFill>
              </a:rPr>
              <a:t>ВТНГ </a:t>
            </a:r>
          </a:p>
          <a:p>
            <a:pPr algn="ctr"/>
            <a:r>
              <a:rPr lang="ru-RU" b="1" i="1" dirty="0">
                <a:solidFill>
                  <a:srgbClr val="0000FF"/>
                </a:solidFill>
              </a:rPr>
              <a:t>ООР </a:t>
            </a:r>
          </a:p>
        </p:txBody>
      </p:sp>
      <p:pic>
        <p:nvPicPr>
          <p:cNvPr id="16" name="Picture 5" descr="http://www.gaoordi.ru/about/pics/logo.jpg"/>
          <p:cNvPicPr>
            <a:picLocks noGrp="1"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21896" y="124537"/>
            <a:ext cx="1214550" cy="1144223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24414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6" t="20999" r="2226" b="27552"/>
          <a:stretch/>
        </p:blipFill>
        <p:spPr>
          <a:xfrm>
            <a:off x="3131840" y="508272"/>
            <a:ext cx="2895606" cy="33874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7" y="14451"/>
            <a:ext cx="5868144" cy="419963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ЧУ «Мастер ОК»</a:t>
            </a: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1216" y="126223"/>
            <a:ext cx="100178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 flipH="1">
            <a:off x="4879705" y="6093296"/>
            <a:ext cx="4380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00FF"/>
                </a:solidFill>
              </a:rPr>
              <a:t>столярная, швейная (батик)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00FF"/>
                </a:solidFill>
              </a:rPr>
              <a:t>мастерские </a:t>
            </a:r>
          </a:p>
          <a:p>
            <a:pPr marL="0" indent="0">
              <a:buNone/>
            </a:pPr>
            <a:endParaRPr lang="ru-RU" b="1" i="1" dirty="0">
              <a:solidFill>
                <a:srgbClr val="0000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34" y="3645024"/>
            <a:ext cx="4130188" cy="304473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1"/>
          <a:stretch/>
        </p:blipFill>
        <p:spPr>
          <a:xfrm>
            <a:off x="5464958" y="3140968"/>
            <a:ext cx="3450124" cy="295232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2" descr="\\Server\d\Фото 2013\ЦСР-Коровникова\Ред-фото\_MG_92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16631"/>
            <a:ext cx="2370627" cy="3421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276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0" t="25799" r="6584"/>
          <a:stretch/>
        </p:blipFill>
        <p:spPr>
          <a:xfrm>
            <a:off x="6228184" y="764705"/>
            <a:ext cx="2776721" cy="328184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2" t="4753" r="12315"/>
          <a:stretch/>
        </p:blipFill>
        <p:spPr>
          <a:xfrm>
            <a:off x="138328" y="836712"/>
            <a:ext cx="2849496" cy="32783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9438" y="-16336"/>
            <a:ext cx="82809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Благотворительный фонд помощи детям сиротам-инвалидам 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во имя святой блаженной Матроны Московской</a:t>
            </a:r>
            <a:br>
              <a:rPr lang="ru-RU" b="1" dirty="0">
                <a:solidFill>
                  <a:srgbClr val="0000FF"/>
                </a:solidFill>
              </a:rPr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258" y="3363007"/>
            <a:ext cx="2520280" cy="338292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4"/>
          <a:stretch/>
        </p:blipFill>
        <p:spPr>
          <a:xfrm>
            <a:off x="3418934" y="787915"/>
            <a:ext cx="2520280" cy="359416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5" t="7749"/>
          <a:stretch/>
        </p:blipFill>
        <p:spPr>
          <a:xfrm>
            <a:off x="4392917" y="3316933"/>
            <a:ext cx="2573838" cy="3429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88700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1_Пото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22375</TotalTime>
  <Words>801</Words>
  <Application>Microsoft Office PowerPoint</Application>
  <PresentationFormat>Экран (4:3)</PresentationFormat>
  <Paragraphs>170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Book Antiqua</vt:lpstr>
      <vt:lpstr>Calibri</vt:lpstr>
      <vt:lpstr>Cambria</vt:lpstr>
      <vt:lpstr>Times New Roman</vt:lpstr>
      <vt:lpstr>Wingdings 2</vt:lpstr>
      <vt:lpstr>1_Поток</vt:lpstr>
      <vt:lpstr>Презентация PowerPoint</vt:lpstr>
      <vt:lpstr>Презентация PowerPoint</vt:lpstr>
      <vt:lpstr>Содействие трудоустройству людей с ментальной инвалидностью  (психические или интеллектуальные расстройства)</vt:lpstr>
      <vt:lpstr>Презентация PowerPoint</vt:lpstr>
      <vt:lpstr>Презентация PowerPoint</vt:lpstr>
      <vt:lpstr>Презентация PowerPoint</vt:lpstr>
      <vt:lpstr>Презентация PowerPoint</vt:lpstr>
      <vt:lpstr>ЧУ «Мастер ОК»</vt:lpstr>
      <vt:lpstr>Презентация PowerPoint</vt:lpstr>
      <vt:lpstr>Благотворительный фонд помощи детям сиротам-инвалидам  во имя святой блаженной Матроны Московской</vt:lpstr>
      <vt:lpstr>Презентация PowerPoint</vt:lpstr>
      <vt:lpstr>Инклюзивные мастерские «Простые вещи» </vt:lpstr>
      <vt:lpstr>Фонд «Выход в Петербурге» («Антон тут рядом»)  </vt:lpstr>
      <vt:lpstr>АНО «Адаин Ло»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СПб ГБСУ СО «Дом интернат для пенсионеров и  инвалидов № 1»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Планы:  </vt:lpstr>
      <vt:lpstr>Формирование модели защищенных мастерских  (на основе государственно-частного партнерства)   </vt:lpstr>
      <vt:lpstr>Презентация PowerPoint</vt:lpstr>
    </vt:vector>
  </TitlesOfParts>
  <Company>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Андрей Михайлович Жданов</cp:lastModifiedBy>
  <cp:revision>3596</cp:revision>
  <cp:lastPrinted>2020-08-20T08:53:23Z</cp:lastPrinted>
  <dcterms:created xsi:type="dcterms:W3CDTF">2009-04-09T05:12:08Z</dcterms:created>
  <dcterms:modified xsi:type="dcterms:W3CDTF">2021-11-23T06:19:25Z</dcterms:modified>
</cp:coreProperties>
</file>